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78" r:id="rId3"/>
    <p:sldId id="294" r:id="rId4"/>
    <p:sldId id="295" r:id="rId5"/>
    <p:sldId id="296" r:id="rId6"/>
    <p:sldId id="288" r:id="rId7"/>
    <p:sldId id="297" r:id="rId8"/>
    <p:sldId id="289" r:id="rId9"/>
    <p:sldId id="287" r:id="rId10"/>
    <p:sldId id="276" r:id="rId11"/>
  </p:sldIdLst>
  <p:sldSz cx="12192000" cy="6858000"/>
  <p:notesSz cx="6858000" cy="12192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等线" panose="02010600030101010101" pitchFamily="2" charset="-122"/>
      <p:regular r:id="rId17"/>
      <p:bold r:id="rId18"/>
    </p:embeddedFont>
    <p:embeddedFont>
      <p:font typeface="Microsoft Himalaya" panose="01010100010101010101" pitchFamily="2" charset="0"/>
      <p:regular r:id="rId19"/>
    </p:embeddedFont>
    <p:embeddedFont>
      <p:font typeface="MiSans" panose="020B0604020202020204" charset="-122"/>
      <p:regular r:id="rId20"/>
    </p:embeddedFont>
    <p:embeddedFont>
      <p:font typeface="Calibri Light" panose="020F0302020204030204" pitchFamily="34" charset="0"/>
      <p:regular r:id="rId21"/>
      <p:italic r:id="rId22"/>
    </p:embeddedFont>
  </p:embeddedFont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70" d="100"/>
          <a:sy n="70" d="100"/>
        </p:scale>
        <p:origin x="-906" y="-540"/>
      </p:cViewPr>
      <p:guideLst>
        <p:guide orient="horz" pos="2160"/>
        <p:guide pos="384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12F594-AAD0-4556-A8C0-0A04FACAB1AA}" type="datetimeFigureOut">
              <a:rPr lang="zh-TW" altLang="en-US" smtClean="0"/>
              <a:pPr/>
              <a:t>2025/10/29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4196B2-646E-45C4-8495-920AF052C4E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8587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7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openxmlformats.org/officeDocument/2006/relationships/image" Target="../media/image17.png"/><Relationship Id="rId4" Type="http://schemas.openxmlformats.org/officeDocument/2006/relationships/image" Target="../media/image7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8:06:12-d2tbc55nfo2stf9djotg.jpeg"/>
          <p:cNvPicPr>
            <a:picLocks noChangeAspect="1"/>
          </p:cNvPicPr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3" name="Image 1" descr="https://kimi-img.moonshot.cn/pub/slides/slides_tmpl/image/25-09-05-18:06:11-d2tbc4tnfo2stf9djos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 flipV="1">
            <a:off x="11081385" y="1593850"/>
            <a:ext cx="377825" cy="1212850"/>
          </a:xfrm>
          <a:prstGeom prst="rect">
            <a:avLst/>
          </a:prstGeom>
        </p:spPr>
      </p:pic>
      <p:pic>
        <p:nvPicPr>
          <p:cNvPr id="4" name="Image 2" descr="https://kimi-img.moonshot.cn/pub/slides/slides_tmpl/image/25-09-05-18:06:14-d2tbc5lnfo2stf9djp3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2510" y="1980565"/>
            <a:ext cx="2806700" cy="561403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02310" y="2388235"/>
            <a:ext cx="5393690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9" name="Image 3" descr="https://kimi-img.moonshot.cn/pub/slides/slides_tmpl/image/25-09-05-18:06:13-d2tbc5dnfo2stf9djp0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1730" y="0"/>
            <a:ext cx="2870835" cy="5048250"/>
          </a:xfrm>
          <a:prstGeom prst="rect">
            <a:avLst/>
          </a:prstGeom>
        </p:spPr>
      </p:pic>
      <p:pic>
        <p:nvPicPr>
          <p:cNvPr id="10" name="Image 4" descr="https://kimi-img.moonshot.cn/pub/slides/slides_tmpl/image/25-09-05-18:06:11-d2tbc4tnfo2stf9djos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417185" y="-23495"/>
            <a:ext cx="624840" cy="2007235"/>
          </a:xfrm>
          <a:prstGeom prst="rect">
            <a:avLst/>
          </a:prstGeom>
        </p:spPr>
      </p:pic>
      <p:pic>
        <p:nvPicPr>
          <p:cNvPr id="11" name="Image 5" descr="https://kimi-img.moonshot.cn/pub/slides/slides_tmpl/image/25-09-05-18:06:11-d2tbc4tnfo2stf9djos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 flipV="1">
            <a:off x="7206615" y="5784850"/>
            <a:ext cx="377825" cy="1212850"/>
          </a:xfrm>
          <a:prstGeom prst="rect">
            <a:avLst/>
          </a:prstGeom>
        </p:spPr>
      </p:pic>
      <p:pic>
        <p:nvPicPr>
          <p:cNvPr id="12" name="Image 6" descr="https://kimi-img.moonshot.cn/pub/slides/slides_tmpl/image/25-09-05-18:06:11-d2tbc4tnfo2stf9djot0.png"/>
          <p:cNvPicPr>
            <a:picLocks noChangeAspect="1"/>
          </p:cNvPicPr>
          <p:nvPr/>
        </p:nvPicPr>
        <p:blipFill>
          <a:blip r:embed="rId7">
            <a:alphaModFix amt="60000"/>
          </a:blip>
          <a:stretch>
            <a:fillRect/>
          </a:stretch>
        </p:blipFill>
        <p:spPr>
          <a:xfrm>
            <a:off x="626745" y="1224280"/>
            <a:ext cx="880110" cy="88011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023617" y="1224279"/>
            <a:ext cx="501840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5400" dirty="0" smtClean="0">
                <a:latin typeface="Microsoft Himalaya" pitchFamily="2" charset="0"/>
                <a:ea typeface="Microsoft Himalaya" pitchFamily="2" charset="0"/>
                <a:cs typeface="Microsoft Himalaya" pitchFamily="2" charset="0"/>
              </a:rPr>
              <a:t>Excel</a:t>
            </a:r>
          </a:p>
          <a:p>
            <a:r>
              <a:rPr lang="en-US" altLang="zh-TW" sz="4400" dirty="0" smtClean="0">
                <a:latin typeface="Microsoft Himalaya" pitchFamily="2" charset="0"/>
                <a:ea typeface="Microsoft Himalaya" pitchFamily="2" charset="0"/>
                <a:cs typeface="Microsoft Himalaya" pitchFamily="2" charset="0"/>
              </a:rPr>
              <a:t>	</a:t>
            </a:r>
            <a:r>
              <a:rPr lang="zh-TW" altLang="en-US" sz="4400" dirty="0" smtClean="0">
                <a:latin typeface="Microsoft Himalaya" pitchFamily="2" charset="0"/>
                <a:cs typeface="Microsoft Himalaya" pitchFamily="2" charset="0"/>
              </a:rPr>
              <a:t>物料需求计算</a:t>
            </a:r>
            <a:endParaRPr lang="zh-TW" altLang="en-US" sz="4400" dirty="0">
              <a:latin typeface="Microsoft Himalaya" pitchFamily="2" charset="0"/>
              <a:cs typeface="Microsoft Himalaya" pitchFamily="2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22039" y="2824717"/>
            <a:ext cx="37075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704020202020204"/>
              <a:buChar char="•"/>
            </a:pPr>
            <a:r>
              <a:rPr lang="zh-TW" altLang="en-US" sz="2000" dirty="0" smtClean="0">
                <a:ea typeface="Roboto"/>
                <a:cs typeface="Microsoft Himalaya" panose="01010100010101010101" pitchFamily="2" charset="0"/>
              </a:rPr>
              <a:t>每月</a:t>
            </a:r>
            <a:r>
              <a:rPr lang="zh-TW" altLang="en-US" sz="2000" dirty="0">
                <a:ea typeface="Roboto"/>
                <a:cs typeface="Microsoft Himalaya" panose="01010100010101010101" pitchFamily="2" charset="0"/>
              </a:rPr>
              <a:t>需依据 </a:t>
            </a:r>
            <a:r>
              <a:rPr lang="en-US" altLang="zh-TW" sz="2000" dirty="0">
                <a:ea typeface="Microsoft Himalaya" panose="01010100010101010101" pitchFamily="2" charset="0"/>
                <a:cs typeface="Microsoft Himalaya" panose="01010100010101010101" pitchFamily="2" charset="0"/>
              </a:rPr>
              <a:t>Forecast </a:t>
            </a:r>
            <a:r>
              <a:rPr lang="zh-TW" altLang="en-US" sz="2000" dirty="0">
                <a:ea typeface="Roboto"/>
                <a:cs typeface="Microsoft Himalaya" panose="01010100010101010101" pitchFamily="2" charset="0"/>
              </a:rPr>
              <a:t>数</a:t>
            </a:r>
            <a:r>
              <a:rPr lang="zh-TW" altLang="en-US" sz="2000" dirty="0" smtClean="0">
                <a:ea typeface="Roboto"/>
                <a:cs typeface="Microsoft Himalaya" panose="01010100010101010101" pitchFamily="2" charset="0"/>
              </a:rPr>
              <a:t>据</a:t>
            </a:r>
            <a:r>
              <a:rPr lang="en-US" altLang="zh-TW" sz="2000" dirty="0" smtClean="0">
                <a:ea typeface="Roboto"/>
                <a:cs typeface="Microsoft Himalaya" panose="01010100010101010101" pitchFamily="2" charset="0"/>
              </a:rPr>
              <a:t>,BOM,</a:t>
            </a:r>
            <a:r>
              <a:rPr lang="zh-TW" altLang="en-US" sz="2000" dirty="0" smtClean="0">
                <a:ea typeface="Roboto"/>
                <a:cs typeface="Microsoft Himalaya" panose="01010100010101010101" pitchFamily="2" charset="0"/>
              </a:rPr>
              <a:t>计</a:t>
            </a:r>
            <a:r>
              <a:rPr lang="zh-TW" altLang="en-US" sz="2000" dirty="0">
                <a:ea typeface="Roboto"/>
                <a:cs typeface="Microsoft Himalaya" panose="01010100010101010101" pitchFamily="2" charset="0"/>
              </a:rPr>
              <a:t>算成品对应的物料</a:t>
            </a:r>
            <a:r>
              <a:rPr lang="zh-TW" altLang="en-US" sz="2000" dirty="0" smtClean="0">
                <a:ea typeface="Roboto"/>
                <a:cs typeface="Microsoft Himalaya" panose="01010100010101010101" pitchFamily="2" charset="0"/>
              </a:rPr>
              <a:t>需求</a:t>
            </a:r>
            <a:r>
              <a:rPr lang="en-US" altLang="zh-TW" sz="2000" dirty="0">
                <a:ea typeface="Roboto"/>
                <a:cs typeface="Microsoft Himalaya" panose="01010100010101010101" pitchFamily="2" charset="0"/>
              </a:rPr>
              <a:t>.</a:t>
            </a:r>
            <a:endParaRPr lang="zh-TW" altLang="en-US" sz="2000" dirty="0">
              <a:ea typeface="Roboto"/>
              <a:cs typeface="Microsoft Himalaya" panose="01010100010101010101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https://kimi-img.moonshot.cn/pub/slides/slides_tmpl/image/25-09-05-18:06:13-d2tbc5dnfo2stf9djov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920000" flipH="1">
            <a:off x="10808335" y="-596265"/>
            <a:ext cx="2172335" cy="2176780"/>
          </a:xfrm>
          <a:prstGeom prst="rect">
            <a:avLst/>
          </a:prstGeom>
        </p:spPr>
      </p:pic>
      <p:pic>
        <p:nvPicPr>
          <p:cNvPr id="4" name="Image 2" descr="https://kimi-img.moonshot.cn/pub/slides/slides_tmpl/image/25-09-05-18:06:13-d2tbc5dnfo2stf9djov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82955" y="5003800"/>
            <a:ext cx="1850390" cy="1854200"/>
          </a:xfrm>
          <a:prstGeom prst="rect">
            <a:avLst/>
          </a:prstGeom>
        </p:spPr>
      </p:pic>
      <p:pic>
        <p:nvPicPr>
          <p:cNvPr id="5" name="Image 3" descr="https://kimi-img.moonshot.cn/pub/slides/slides_tmpl/image/25-09-05-18:06:14-d2tbc5lnfo2stf9djp50.png"/>
          <p:cNvPicPr>
            <a:picLocks noChangeAspect="1"/>
          </p:cNvPicPr>
          <p:nvPr/>
        </p:nvPicPr>
        <p:blipFill>
          <a:blip r:embed="rId4"/>
          <a:srcRect t="52708" r="29812"/>
          <a:stretch>
            <a:fillRect/>
          </a:stretch>
        </p:blipFill>
        <p:spPr>
          <a:xfrm>
            <a:off x="7011670" y="0"/>
            <a:ext cx="5180330" cy="1963420"/>
          </a:xfrm>
          <a:prstGeom prst="rect">
            <a:avLst/>
          </a:prstGeom>
        </p:spPr>
      </p:pic>
      <p:pic>
        <p:nvPicPr>
          <p:cNvPr id="6" name="Image 4" descr="https://kimi-img.moonshot.cn/pub/slides/slides_tmpl/image/25-09-05-18:06:13-d2tbc5dnfo2stf9djou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34290" y="183515"/>
            <a:ext cx="547370" cy="963930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79450" y="4305300"/>
            <a:ext cx="1219200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CN" sz="1600" dirty="0" smtClean="0"/>
              <a:t>·</a:t>
            </a:r>
            <a:endParaRPr lang="en-US" sz="1600" dirty="0"/>
          </a:p>
        </p:txBody>
      </p:sp>
      <p:sp>
        <p:nvSpPr>
          <p:cNvPr id="13" name="AutoShape 2" descr="image"/>
          <p:cNvSpPr>
            <a:spLocks noChangeAspect="1" noChangeArrowheads="1"/>
          </p:cNvSpPr>
          <p:nvPr/>
        </p:nvSpPr>
        <p:spPr bwMode="auto">
          <a:xfrm>
            <a:off x="1514475" y="-18415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14" name="AutoShape 3" descr="image"/>
          <p:cNvSpPr>
            <a:spLocks noChangeAspect="1" noChangeArrowheads="1"/>
          </p:cNvSpPr>
          <p:nvPr/>
        </p:nvSpPr>
        <p:spPr bwMode="auto">
          <a:xfrm>
            <a:off x="1514475" y="-1003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15" name="AutoShape 4" descr="image"/>
          <p:cNvSpPr>
            <a:spLocks noChangeAspect="1" noChangeArrowheads="1"/>
          </p:cNvSpPr>
          <p:nvPr/>
        </p:nvSpPr>
        <p:spPr bwMode="auto">
          <a:xfrm>
            <a:off x="1514475" y="-165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18" name="AutoShape 5" descr="image"/>
          <p:cNvSpPr>
            <a:spLocks noChangeAspect="1" noChangeArrowheads="1"/>
          </p:cNvSpPr>
          <p:nvPr/>
        </p:nvSpPr>
        <p:spPr bwMode="auto">
          <a:xfrm>
            <a:off x="1514475" y="1238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19" name="AutoShape 6" descr="image"/>
          <p:cNvSpPr>
            <a:spLocks noChangeAspect="1" noChangeArrowheads="1"/>
          </p:cNvSpPr>
          <p:nvPr/>
        </p:nvSpPr>
        <p:spPr bwMode="auto">
          <a:xfrm>
            <a:off x="1514475" y="962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0" name="AutoShape 7" descr="image"/>
          <p:cNvSpPr>
            <a:spLocks noChangeAspect="1" noChangeArrowheads="1"/>
          </p:cNvSpPr>
          <p:nvPr/>
        </p:nvSpPr>
        <p:spPr bwMode="auto">
          <a:xfrm>
            <a:off x="1514475" y="12509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1" name="AutoShape 8" descr="image"/>
          <p:cNvSpPr>
            <a:spLocks noChangeAspect="1" noChangeArrowheads="1"/>
          </p:cNvSpPr>
          <p:nvPr/>
        </p:nvSpPr>
        <p:spPr bwMode="auto">
          <a:xfrm>
            <a:off x="63500" y="20891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2" name="AutoShape 9" descr="image"/>
          <p:cNvSpPr>
            <a:spLocks noChangeAspect="1" noChangeArrowheads="1"/>
          </p:cNvSpPr>
          <p:nvPr/>
        </p:nvSpPr>
        <p:spPr bwMode="auto">
          <a:xfrm>
            <a:off x="1514475" y="23780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3" name="AutoShape 11" descr="image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6" name="AutoShape 13" descr="image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pic>
        <p:nvPicPr>
          <p:cNvPr id="30" name="圖片 2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070"/>
          <a:stretch/>
        </p:blipFill>
        <p:spPr>
          <a:xfrm>
            <a:off x="1067435" y="1509718"/>
            <a:ext cx="4078006" cy="1736714"/>
          </a:xfrm>
          <a:prstGeom prst="rect">
            <a:avLst/>
          </a:prstGeom>
        </p:spPr>
      </p:pic>
      <p:pic>
        <p:nvPicPr>
          <p:cNvPr id="31" name="圖片 3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197" y="1575550"/>
            <a:ext cx="5418641" cy="190985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441" y="3672327"/>
            <a:ext cx="5362155" cy="886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435" y="3660774"/>
            <a:ext cx="4078006" cy="2600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文本框 8"/>
          <p:cNvSpPr txBox="1"/>
          <p:nvPr/>
        </p:nvSpPr>
        <p:spPr>
          <a:xfrm>
            <a:off x="6928584" y="4961240"/>
            <a:ext cx="47762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Font typeface="Arial" panose="020B0704020202020204"/>
              <a:buChar char="•"/>
            </a:pPr>
            <a:endParaRPr lang="en-US" altLang="zh-TW" sz="2000" b="0" i="0" dirty="0" smtClean="0">
              <a:latin typeface="+mj-lt"/>
              <a:ea typeface="Roboto"/>
              <a:cs typeface="Microsoft Himalaya" panose="01010100010101010101" pitchFamily="2" charset="0"/>
            </a:endParaRPr>
          </a:p>
          <a:p>
            <a:pPr marL="0" indent="0"/>
            <a:endParaRPr lang="zh-TW" altLang="en-US" sz="2000" b="0" i="0" dirty="0">
              <a:latin typeface="+mj-lt"/>
              <a:ea typeface="Roboto"/>
              <a:cs typeface="Microsoft Himalaya" panose="01010100010101010101" pitchFamily="2" charset="0"/>
            </a:endParaRPr>
          </a:p>
        </p:txBody>
      </p:sp>
      <p:sp>
        <p:nvSpPr>
          <p:cNvPr id="27" name="Text 0"/>
          <p:cNvSpPr/>
          <p:nvPr/>
        </p:nvSpPr>
        <p:spPr>
          <a:xfrm>
            <a:off x="-2661330" y="444200"/>
            <a:ext cx="13925266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en-US" altLang="zh-TW" sz="32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Microsoft Access 2003</a:t>
            </a:r>
            <a:r>
              <a:rPr lang="en-US" altLang="zh-TW" sz="24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24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VS  </a:t>
            </a:r>
            <a:r>
              <a:rPr lang="en-US" sz="30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EXCEL </a:t>
            </a:r>
            <a:r>
              <a:rPr lang="en-US" sz="30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VBA</a:t>
            </a:r>
            <a:r>
              <a:rPr lang="zh-CN" altLang="en-US" sz="30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宏</a:t>
            </a:r>
            <a:endParaRPr lang="en-US" sz="1600" dirty="0"/>
          </a:p>
        </p:txBody>
      </p:sp>
      <p:sp>
        <p:nvSpPr>
          <p:cNvPr id="28" name="Text 0"/>
          <p:cNvSpPr/>
          <p:nvPr/>
        </p:nvSpPr>
        <p:spPr>
          <a:xfrm>
            <a:off x="-2661330" y="962560"/>
            <a:ext cx="8734584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zh-CN" altLang="en-US" sz="2000" dirty="0" smtClean="0"/>
              <a:t>                         数据结构及逻辑保持一致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https://kimi-img.moonshot.cn/pub/slides/slides_tmpl/image/25-09-05-18:06:13-d2tbc5dnfo2stf9djov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920000" flipH="1">
            <a:off x="10808335" y="-596265"/>
            <a:ext cx="2172335" cy="2176780"/>
          </a:xfrm>
          <a:prstGeom prst="rect">
            <a:avLst/>
          </a:prstGeom>
        </p:spPr>
      </p:pic>
      <p:pic>
        <p:nvPicPr>
          <p:cNvPr id="4" name="Image 2" descr="https://kimi-img.moonshot.cn/pub/slides/slides_tmpl/image/25-09-05-18:06:13-d2tbc5dnfo2stf9djov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82955" y="5003800"/>
            <a:ext cx="1850390" cy="1854200"/>
          </a:xfrm>
          <a:prstGeom prst="rect">
            <a:avLst/>
          </a:prstGeom>
        </p:spPr>
      </p:pic>
      <p:pic>
        <p:nvPicPr>
          <p:cNvPr id="5" name="Image 3" descr="https://kimi-img.moonshot.cn/pub/slides/slides_tmpl/image/25-09-05-18:06:14-d2tbc5lnfo2stf9djp50.png"/>
          <p:cNvPicPr>
            <a:picLocks noChangeAspect="1"/>
          </p:cNvPicPr>
          <p:nvPr/>
        </p:nvPicPr>
        <p:blipFill>
          <a:blip r:embed="rId4"/>
          <a:srcRect t="52708" r="29812"/>
          <a:stretch>
            <a:fillRect/>
          </a:stretch>
        </p:blipFill>
        <p:spPr>
          <a:xfrm>
            <a:off x="7011670" y="0"/>
            <a:ext cx="5180330" cy="1963420"/>
          </a:xfrm>
          <a:prstGeom prst="rect">
            <a:avLst/>
          </a:prstGeom>
        </p:spPr>
      </p:pic>
      <p:pic>
        <p:nvPicPr>
          <p:cNvPr id="6" name="Image 4" descr="https://kimi-img.moonshot.cn/pub/slides/slides_tmpl/image/25-09-05-18:06:13-d2tbc5dnfo2stf9djou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34290" y="183515"/>
            <a:ext cx="547370" cy="963930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79450" y="4305300"/>
            <a:ext cx="1219200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CN" sz="1600" dirty="0" smtClean="0"/>
              <a:t>·</a:t>
            </a:r>
            <a:endParaRPr lang="en-US" sz="1600" dirty="0"/>
          </a:p>
        </p:txBody>
      </p:sp>
      <p:sp>
        <p:nvSpPr>
          <p:cNvPr id="13" name="AutoShape 2" descr="image"/>
          <p:cNvSpPr>
            <a:spLocks noChangeAspect="1" noChangeArrowheads="1"/>
          </p:cNvSpPr>
          <p:nvPr/>
        </p:nvSpPr>
        <p:spPr bwMode="auto">
          <a:xfrm>
            <a:off x="1514475" y="-18415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14" name="AutoShape 3" descr="image"/>
          <p:cNvSpPr>
            <a:spLocks noChangeAspect="1" noChangeArrowheads="1"/>
          </p:cNvSpPr>
          <p:nvPr/>
        </p:nvSpPr>
        <p:spPr bwMode="auto">
          <a:xfrm>
            <a:off x="1514475" y="-1003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15" name="AutoShape 4" descr="image"/>
          <p:cNvSpPr>
            <a:spLocks noChangeAspect="1" noChangeArrowheads="1"/>
          </p:cNvSpPr>
          <p:nvPr/>
        </p:nvSpPr>
        <p:spPr bwMode="auto">
          <a:xfrm>
            <a:off x="1514475" y="-165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18" name="AutoShape 5" descr="image"/>
          <p:cNvSpPr>
            <a:spLocks noChangeAspect="1" noChangeArrowheads="1"/>
          </p:cNvSpPr>
          <p:nvPr/>
        </p:nvSpPr>
        <p:spPr bwMode="auto">
          <a:xfrm>
            <a:off x="1514475" y="1238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19" name="AutoShape 6" descr="image"/>
          <p:cNvSpPr>
            <a:spLocks noChangeAspect="1" noChangeArrowheads="1"/>
          </p:cNvSpPr>
          <p:nvPr/>
        </p:nvSpPr>
        <p:spPr bwMode="auto">
          <a:xfrm>
            <a:off x="1514475" y="962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0" name="AutoShape 7" descr="image"/>
          <p:cNvSpPr>
            <a:spLocks noChangeAspect="1" noChangeArrowheads="1"/>
          </p:cNvSpPr>
          <p:nvPr/>
        </p:nvSpPr>
        <p:spPr bwMode="auto">
          <a:xfrm>
            <a:off x="1514475" y="12509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1" name="AutoShape 8" descr="image"/>
          <p:cNvSpPr>
            <a:spLocks noChangeAspect="1" noChangeArrowheads="1"/>
          </p:cNvSpPr>
          <p:nvPr/>
        </p:nvSpPr>
        <p:spPr bwMode="auto">
          <a:xfrm>
            <a:off x="63500" y="20891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2" name="AutoShape 9" descr="image"/>
          <p:cNvSpPr>
            <a:spLocks noChangeAspect="1" noChangeArrowheads="1"/>
          </p:cNvSpPr>
          <p:nvPr/>
        </p:nvSpPr>
        <p:spPr bwMode="auto">
          <a:xfrm>
            <a:off x="1514475" y="23780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3" name="AutoShape 11" descr="image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" name="AutoShape 2" descr="image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4" name="Text 0"/>
          <p:cNvSpPr/>
          <p:nvPr/>
        </p:nvSpPr>
        <p:spPr>
          <a:xfrm>
            <a:off x="-2661330" y="444200"/>
            <a:ext cx="13925266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en-US" altLang="zh-TW" sz="32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Microsoft Access 2003</a:t>
            </a:r>
            <a:r>
              <a:rPr lang="en-US" altLang="zh-TW" sz="24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24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VS  </a:t>
            </a:r>
            <a:r>
              <a:rPr lang="en-US" sz="30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EXCEL </a:t>
            </a:r>
            <a:r>
              <a:rPr lang="en-US" sz="30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VBA</a:t>
            </a:r>
            <a:r>
              <a:rPr lang="zh-CN" altLang="en-US" sz="30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宏</a:t>
            </a:r>
            <a:endParaRPr lang="en-US" sz="1600" dirty="0"/>
          </a:p>
        </p:txBody>
      </p:sp>
      <p:sp>
        <p:nvSpPr>
          <p:cNvPr id="27" name="Shape 2"/>
          <p:cNvSpPr/>
          <p:nvPr/>
        </p:nvSpPr>
        <p:spPr>
          <a:xfrm>
            <a:off x="1135675" y="2306390"/>
            <a:ext cx="4118714" cy="3916989"/>
          </a:xfrm>
          <a:custGeom>
            <a:avLst/>
            <a:gdLst/>
            <a:ahLst/>
            <a:cxnLst/>
            <a:rect l="l" t="t" r="r" b="b"/>
            <a:pathLst>
              <a:path w="4864100" h="2819400">
                <a:moveTo>
                  <a:pt x="152389" y="0"/>
                </a:moveTo>
                <a:lnTo>
                  <a:pt x="4711711" y="0"/>
                </a:lnTo>
                <a:cubicBezTo>
                  <a:pt x="4795817" y="0"/>
                  <a:pt x="4864100" y="68283"/>
                  <a:pt x="4864100" y="152389"/>
                </a:cubicBezTo>
                <a:lnTo>
                  <a:pt x="4864100" y="2667011"/>
                </a:lnTo>
                <a:cubicBezTo>
                  <a:pt x="4864100" y="2751173"/>
                  <a:pt x="4795873" y="2819400"/>
                  <a:pt x="4711711" y="2819400"/>
                </a:cubicBezTo>
                <a:lnTo>
                  <a:pt x="152389" y="2819400"/>
                </a:lnTo>
                <a:cubicBezTo>
                  <a:pt x="68283" y="2819400"/>
                  <a:pt x="0" y="2751117"/>
                  <a:pt x="0" y="2667011"/>
                </a:cubicBezTo>
                <a:lnTo>
                  <a:pt x="0" y="152389"/>
                </a:lnTo>
                <a:cubicBezTo>
                  <a:pt x="0" y="68283"/>
                  <a:pt x="68283" y="0"/>
                  <a:pt x="152389" y="0"/>
                </a:cubicBezTo>
                <a:close/>
              </a:path>
            </a:pathLst>
          </a:custGeom>
          <a:solidFill>
            <a:srgbClr val="3068DB">
              <a:alpha val="10196"/>
            </a:srgbClr>
          </a:solidFill>
          <a:ln/>
        </p:spPr>
      </p:sp>
      <p:sp>
        <p:nvSpPr>
          <p:cNvPr id="28" name="文本框 8"/>
          <p:cNvSpPr txBox="1"/>
          <p:nvPr/>
        </p:nvSpPr>
        <p:spPr>
          <a:xfrm>
            <a:off x="1396087" y="2534145"/>
            <a:ext cx="3680880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/>
            <a:r>
              <a:rPr lang="zh-TW" altLang="en-US" b="1" i="0" dirty="0" smtClean="0">
                <a:latin typeface="+mj-lt"/>
                <a:ea typeface="Roboto"/>
                <a:cs typeface="Microsoft Himalaya" panose="01010100010101010101" pitchFamily="2" charset="0"/>
              </a:rPr>
              <a:t>风</a:t>
            </a:r>
            <a:r>
              <a:rPr lang="zh-TW" altLang="en-US" b="1" i="0" dirty="0">
                <a:latin typeface="+mj-lt"/>
                <a:ea typeface="Roboto"/>
                <a:cs typeface="Microsoft Himalaya" panose="01010100010101010101" pitchFamily="2" charset="0"/>
              </a:rPr>
              <a:t>险与成本</a:t>
            </a:r>
            <a:r>
              <a:rPr lang="zh-TW" altLang="en-US" b="0" i="0" dirty="0">
                <a:latin typeface="+mj-lt"/>
                <a:ea typeface="Roboto"/>
                <a:cs typeface="Microsoft Himalaya" panose="01010100010101010101" pitchFamily="2" charset="0"/>
              </a:rPr>
              <a:t>：</a:t>
            </a:r>
          </a:p>
          <a:p>
            <a:pPr marL="0" lvl="1" indent="0"/>
            <a:r>
              <a:rPr lang="en-US" altLang="zh-TW" b="1" i="0" dirty="0" smtClean="0">
                <a:latin typeface="+mj-lt"/>
                <a:ea typeface="Roboto"/>
                <a:cs typeface="Microsoft Himalaya" panose="01010100010101010101" pitchFamily="2" charset="0"/>
              </a:rPr>
              <a:t>1.</a:t>
            </a:r>
            <a:r>
              <a:rPr lang="zh-TW" altLang="en-US" b="0" i="0" dirty="0" smtClean="0">
                <a:latin typeface="+mj-lt"/>
                <a:ea typeface="Roboto"/>
                <a:cs typeface="Microsoft Himalaya" panose="01010100010101010101" pitchFamily="2" charset="0"/>
              </a:rPr>
              <a:t>一旦</a:t>
            </a:r>
            <a:r>
              <a:rPr lang="zh-TW" altLang="en-US" b="0" i="0" dirty="0">
                <a:latin typeface="+mj-lt"/>
                <a:ea typeface="Roboto"/>
                <a:cs typeface="Microsoft Himalaya" panose="01010100010101010101" pitchFamily="2" charset="0"/>
              </a:rPr>
              <a:t>该专用电脑出现硬件或系统问题，整个物料需求计算流程立即中断</a:t>
            </a:r>
            <a:r>
              <a:rPr lang="zh-TW" altLang="en-US" b="0" i="0" dirty="0" smtClean="0">
                <a:latin typeface="+mj-lt"/>
                <a:ea typeface="Roboto"/>
                <a:cs typeface="Microsoft Himalaya" panose="01010100010101010101" pitchFamily="2" charset="0"/>
              </a:rPr>
              <a:t>，影响</a:t>
            </a:r>
            <a:r>
              <a:rPr lang="zh-CN" altLang="en-US" b="0" i="0" dirty="0" smtClean="0">
                <a:latin typeface="+mj-lt"/>
                <a:ea typeface="Roboto"/>
                <a:cs typeface="Microsoft Himalaya" panose="01010100010101010101" pitchFamily="2" charset="0"/>
              </a:rPr>
              <a:t>物料</a:t>
            </a:r>
            <a:r>
              <a:rPr lang="zh-TW" altLang="en-US" b="0" i="0" dirty="0" smtClean="0">
                <a:latin typeface="+mj-lt"/>
                <a:ea typeface="Roboto"/>
                <a:cs typeface="Microsoft Himalaya" panose="01010100010101010101" pitchFamily="2" charset="0"/>
              </a:rPr>
              <a:t>计</a:t>
            </a:r>
            <a:r>
              <a:rPr lang="zh-TW" altLang="en-US" b="0" i="0" dirty="0">
                <a:latin typeface="+mj-lt"/>
                <a:ea typeface="Roboto"/>
                <a:cs typeface="Microsoft Himalaya" panose="01010100010101010101" pitchFamily="2" charset="0"/>
              </a:rPr>
              <a:t>划。</a:t>
            </a:r>
          </a:p>
          <a:p>
            <a:pPr marL="0" lvl="1" indent="0"/>
            <a:r>
              <a:rPr lang="en-US" altLang="zh-TW" b="1" i="0" dirty="0" smtClean="0">
                <a:latin typeface="+mj-lt"/>
                <a:ea typeface="Roboto"/>
                <a:cs typeface="Microsoft Himalaya" panose="01010100010101010101" pitchFamily="2" charset="0"/>
              </a:rPr>
              <a:t>2 .</a:t>
            </a:r>
            <a:r>
              <a:rPr lang="zh-TW" altLang="en-US" b="0" i="0" dirty="0" smtClean="0">
                <a:latin typeface="+mj-lt"/>
                <a:ea typeface="Roboto"/>
                <a:cs typeface="Microsoft Himalaya" panose="01010100010101010101" pitchFamily="2" charset="0"/>
              </a:rPr>
              <a:t>使用</a:t>
            </a:r>
            <a:r>
              <a:rPr lang="zh-CN" altLang="en-US" dirty="0" smtClean="0">
                <a:latin typeface="+mj-lt"/>
                <a:ea typeface="Roboto"/>
                <a:cs typeface="Microsoft Himalaya" panose="01010100010101010101" pitchFamily="2" charset="0"/>
              </a:rPr>
              <a:t>时需到</a:t>
            </a:r>
            <a:r>
              <a:rPr lang="zh-TW" altLang="en-US" b="0" i="0" dirty="0" smtClean="0">
                <a:latin typeface="+mj-lt"/>
                <a:ea typeface="Roboto"/>
                <a:cs typeface="Microsoft Himalaya" panose="01010100010101010101" pitchFamily="2" charset="0"/>
              </a:rPr>
              <a:t>指定</a:t>
            </a:r>
            <a:r>
              <a:rPr lang="zh-TW" altLang="en-US" b="0" i="0" dirty="0">
                <a:latin typeface="+mj-lt"/>
                <a:ea typeface="Roboto"/>
                <a:cs typeface="Microsoft Himalaya" panose="01010100010101010101" pitchFamily="2" charset="0"/>
              </a:rPr>
              <a:t>电脑</a:t>
            </a:r>
            <a:r>
              <a:rPr lang="zh-TW" altLang="en-US" b="0" i="0" dirty="0" smtClean="0">
                <a:latin typeface="+mj-lt"/>
                <a:ea typeface="Roboto"/>
                <a:cs typeface="Microsoft Himalaya" panose="01010100010101010101" pitchFamily="2" charset="0"/>
              </a:rPr>
              <a:t>前操作，</a:t>
            </a:r>
            <a:r>
              <a:rPr lang="zh-CN" altLang="en-US" b="0" i="0" dirty="0" smtClean="0">
                <a:latin typeface="+mj-lt"/>
                <a:ea typeface="Roboto"/>
                <a:cs typeface="Microsoft Himalaya" panose="01010100010101010101" pitchFamily="2" charset="0"/>
              </a:rPr>
              <a:t>有时</a:t>
            </a:r>
            <a:r>
              <a:rPr lang="zh-CN" altLang="en-US" dirty="0" smtClean="0">
                <a:latin typeface="+mj-lt"/>
                <a:ea typeface="Roboto"/>
                <a:cs typeface="Microsoft Himalaya" panose="01010100010101010101" pitchFamily="2" charset="0"/>
              </a:rPr>
              <a:t>需</a:t>
            </a:r>
            <a:r>
              <a:rPr lang="zh-CN" altLang="en-US" b="0" i="0" dirty="0" smtClean="0">
                <a:latin typeface="+mj-lt"/>
                <a:ea typeface="Roboto"/>
                <a:cs typeface="Microsoft Himalaya" panose="01010100010101010101" pitchFamily="2" charset="0"/>
              </a:rPr>
              <a:t>要排队，浪费时间</a:t>
            </a:r>
            <a:r>
              <a:rPr lang="zh-TW" altLang="en-US" b="0" i="0" dirty="0" smtClean="0">
                <a:latin typeface="+mj-lt"/>
                <a:ea typeface="Roboto"/>
                <a:cs typeface="Microsoft Himalaya" panose="01010100010101010101" pitchFamily="2" charset="0"/>
              </a:rPr>
              <a:t>。</a:t>
            </a:r>
            <a:endParaRPr lang="zh-TW" altLang="en-US" b="0" i="0" dirty="0">
              <a:latin typeface="+mj-lt"/>
              <a:ea typeface="Roboto"/>
              <a:cs typeface="Microsoft Himalaya" panose="01010100010101010101" pitchFamily="2" charset="0"/>
            </a:endParaRPr>
          </a:p>
          <a:p>
            <a:r>
              <a:rPr lang="en-US" altLang="zh-TW" b="1" i="0" dirty="0" smtClean="0">
                <a:latin typeface="+mj-lt"/>
                <a:ea typeface="Microsoft Himalaya" panose="01010100010101010101" pitchFamily="2" charset="0"/>
                <a:cs typeface="Microsoft Himalaya" panose="01010100010101010101" pitchFamily="2" charset="0"/>
              </a:rPr>
              <a:t>3</a:t>
            </a:r>
            <a:r>
              <a:rPr lang="en-US" altLang="zh-TW" b="1" dirty="0">
                <a:latin typeface="+mj-lt"/>
                <a:ea typeface="Microsoft Himalaya" panose="01010100010101010101" pitchFamily="2" charset="0"/>
                <a:cs typeface="Microsoft Himalaya" panose="01010100010101010101" pitchFamily="2" charset="0"/>
              </a:rPr>
              <a:t>.</a:t>
            </a:r>
            <a:r>
              <a:rPr lang="en-US" altLang="zh-TW" b="1" i="0" dirty="0">
                <a:latin typeface="+mj-lt"/>
                <a:ea typeface="Microsoft Himalaya" panose="01010100010101010101" pitchFamily="2" charset="0"/>
                <a:cs typeface="Microsoft Himalaya" panose="01010100010101010101" pitchFamily="2" charset="0"/>
              </a:rPr>
              <a:t> </a:t>
            </a:r>
            <a:r>
              <a:rPr lang="zh-TW" altLang="en-US" b="0" i="0" dirty="0" smtClean="0">
                <a:latin typeface="+mj-lt"/>
                <a:ea typeface="Roboto"/>
                <a:cs typeface="Microsoft Himalaya" panose="01010100010101010101" pitchFamily="2" charset="0"/>
              </a:rPr>
              <a:t>若</a:t>
            </a:r>
            <a:r>
              <a:rPr lang="zh-TW" altLang="en-US" b="0" i="0" dirty="0">
                <a:latin typeface="+mj-lt"/>
                <a:ea typeface="Roboto"/>
                <a:cs typeface="Microsoft Himalaya" panose="01010100010101010101" pitchFamily="2" charset="0"/>
              </a:rPr>
              <a:t>采</a:t>
            </a:r>
            <a:r>
              <a:rPr lang="zh-TW" altLang="en-US" b="0" i="0" dirty="0" smtClean="0">
                <a:latin typeface="+mj-lt"/>
                <a:ea typeface="Roboto"/>
                <a:cs typeface="Microsoft Himalaya" panose="01010100010101010101" pitchFamily="2" charset="0"/>
              </a:rPr>
              <a:t>用新版 </a:t>
            </a:r>
            <a:r>
              <a:rPr lang="en-US" altLang="zh-TW" b="0" i="0" dirty="0">
                <a:latin typeface="+mj-lt"/>
                <a:ea typeface="Microsoft Himalaya" panose="01010100010101010101" pitchFamily="2" charset="0"/>
                <a:cs typeface="Microsoft Himalaya" panose="01010100010101010101" pitchFamily="2" charset="0"/>
              </a:rPr>
              <a:t>Access </a:t>
            </a:r>
            <a:r>
              <a:rPr lang="zh-TW" altLang="en-US" b="0" i="0" dirty="0">
                <a:latin typeface="+mj-lt"/>
                <a:ea typeface="Roboto"/>
                <a:cs typeface="Microsoft Himalaya" panose="01010100010101010101" pitchFamily="2" charset="0"/>
              </a:rPr>
              <a:t>进行迁移，需额外购买软件授权（约 </a:t>
            </a:r>
            <a:r>
              <a:rPr lang="en-US" altLang="zh-TW" dirty="0" smtClean="0">
                <a:latin typeface="+mj-lt"/>
                <a:ea typeface="Microsoft Himalaya" panose="01010100010101010101" pitchFamily="2" charset="0"/>
                <a:cs typeface="Microsoft Himalaya" panose="01010100010101010101" pitchFamily="2" charset="0"/>
              </a:rPr>
              <a:t>2</a:t>
            </a:r>
            <a:r>
              <a:rPr lang="zh-CN" altLang="en-US" dirty="0" smtClean="0">
                <a:latin typeface="+mj-lt"/>
                <a:ea typeface="Roboto"/>
                <a:cs typeface="Microsoft Himalaya" panose="01010100010101010101" pitchFamily="2" charset="0"/>
              </a:rPr>
              <a:t>百多元</a:t>
            </a:r>
            <a:r>
              <a:rPr lang="en-US" altLang="zh-TW" b="0" i="0" dirty="0">
                <a:latin typeface="+mj-lt"/>
                <a:ea typeface="Microsoft Himalaya" panose="01010100010101010101" pitchFamily="2" charset="0"/>
                <a:cs typeface="Microsoft Himalaya" panose="01010100010101010101" pitchFamily="2" charset="0"/>
              </a:rPr>
              <a:t> </a:t>
            </a:r>
            <a:r>
              <a:rPr lang="en-US" altLang="zh-TW" b="0" i="0" dirty="0" smtClean="0">
                <a:latin typeface="+mj-lt"/>
                <a:ea typeface="Microsoft Himalaya" panose="01010100010101010101" pitchFamily="2" charset="0"/>
                <a:cs typeface="Microsoft Himalaya" panose="01010100010101010101" pitchFamily="2" charset="0"/>
              </a:rPr>
              <a:t>/</a:t>
            </a:r>
            <a:r>
              <a:rPr lang="zh-TW" altLang="en-US" b="0" i="0" dirty="0">
                <a:latin typeface="+mj-lt"/>
                <a:ea typeface="Roboto"/>
                <a:cs typeface="Microsoft Himalaya" panose="01010100010101010101" pitchFamily="2" charset="0"/>
              </a:rPr>
              <a:t>月</a:t>
            </a:r>
            <a:r>
              <a:rPr lang="en-US" altLang="zh-TW" b="0" i="0" dirty="0">
                <a:latin typeface="+mj-lt"/>
                <a:ea typeface="Microsoft Himalaya" panose="01010100010101010101" pitchFamily="2" charset="0"/>
                <a:cs typeface="Microsoft Himalaya" panose="01010100010101010101" pitchFamily="2" charset="0"/>
              </a:rPr>
              <a:t>/</a:t>
            </a:r>
            <a:r>
              <a:rPr lang="zh-TW" altLang="en-US" b="0" i="0" dirty="0">
                <a:latin typeface="+mj-lt"/>
                <a:ea typeface="Roboto"/>
                <a:cs typeface="Microsoft Himalaya" panose="01010100010101010101" pitchFamily="2" charset="0"/>
              </a:rPr>
              <a:t>人），并</a:t>
            </a:r>
            <a:r>
              <a:rPr lang="zh-TW" altLang="en-US" b="0" i="0" dirty="0" smtClean="0">
                <a:latin typeface="+mj-lt"/>
                <a:ea typeface="Roboto"/>
                <a:cs typeface="Microsoft Himalaya" panose="01010100010101010101" pitchFamily="2" charset="0"/>
              </a:rPr>
              <a:t>需</a:t>
            </a:r>
            <a:r>
              <a:rPr lang="zh-CN" altLang="en-US" b="0" i="0" dirty="0" smtClean="0">
                <a:latin typeface="+mj-lt"/>
                <a:ea typeface="Roboto"/>
                <a:cs typeface="Microsoft Himalaya" panose="01010100010101010101" pitchFamily="2" charset="0"/>
              </a:rPr>
              <a:t>额外购买</a:t>
            </a:r>
            <a:r>
              <a:rPr lang="en-US" altLang="zh-CN" b="0" i="0" dirty="0" smtClean="0">
                <a:latin typeface="+mj-lt"/>
                <a:ea typeface="Microsoft Himalaya" panose="01010100010101010101" pitchFamily="2" charset="0"/>
                <a:cs typeface="Microsoft Himalaya" panose="01010100010101010101" pitchFamily="2" charset="0"/>
              </a:rPr>
              <a:t>2007</a:t>
            </a:r>
            <a:r>
              <a:rPr lang="zh-CN" altLang="en-US" b="0" i="0" dirty="0" smtClean="0">
                <a:latin typeface="+mj-lt"/>
                <a:ea typeface="Roboto"/>
                <a:cs typeface="Microsoft Himalaya" panose="01010100010101010101" pitchFamily="2" charset="0"/>
              </a:rPr>
              <a:t>版本</a:t>
            </a:r>
            <a:r>
              <a:rPr lang="zh-CN" altLang="en-US" dirty="0" smtClean="0">
                <a:latin typeface="+mj-lt"/>
                <a:ea typeface="Roboto"/>
                <a:cs typeface="Microsoft Himalaya" panose="01010100010101010101" pitchFamily="2" charset="0"/>
              </a:rPr>
              <a:t>用来进行</a:t>
            </a:r>
            <a:r>
              <a:rPr lang="zh-TW" altLang="en-US" b="0" i="0" dirty="0" smtClean="0">
                <a:latin typeface="+mj-lt"/>
                <a:ea typeface="Roboto"/>
                <a:cs typeface="Microsoft Himalaya" panose="01010100010101010101" pitchFamily="2" charset="0"/>
              </a:rPr>
              <a:t>的</a:t>
            </a:r>
            <a:r>
              <a:rPr lang="zh-TW" altLang="en-US" b="0" i="0" dirty="0">
                <a:latin typeface="+mj-lt"/>
                <a:ea typeface="Roboto"/>
                <a:cs typeface="Microsoft Himalaya" panose="01010100010101010101" pitchFamily="2" charset="0"/>
              </a:rPr>
              <a:t>文件转换</a:t>
            </a:r>
            <a:r>
              <a:rPr lang="zh-TW" altLang="en-US" b="0" i="0" dirty="0" smtClean="0">
                <a:latin typeface="+mj-lt"/>
                <a:ea typeface="Roboto"/>
                <a:cs typeface="Microsoft Himalaya" panose="01010100010101010101" pitchFamily="2" charset="0"/>
              </a:rPr>
              <a:t>。</a:t>
            </a:r>
            <a:r>
              <a:rPr lang="zh-CN" altLang="en-US" dirty="0">
                <a:latin typeface="+mj-lt"/>
                <a:ea typeface="Roboto"/>
                <a:cs typeface="Microsoft Himalaya" panose="01010100010101010101" pitchFamily="2" charset="0"/>
              </a:rPr>
              <a:t>安</a:t>
            </a:r>
            <a:r>
              <a:rPr lang="zh-CN" altLang="en-US" dirty="0" smtClean="0">
                <a:latin typeface="+mj-lt"/>
                <a:ea typeface="Roboto"/>
                <a:cs typeface="Microsoft Himalaya" panose="01010100010101010101" pitchFamily="2" charset="0"/>
              </a:rPr>
              <a:t>装新版</a:t>
            </a:r>
            <a:r>
              <a:rPr lang="en-US" altLang="zh-TW" dirty="0">
                <a:ea typeface="Microsoft Himalaya" panose="01010100010101010101" pitchFamily="2" charset="0"/>
                <a:cs typeface="Microsoft Himalaya" panose="01010100010101010101" pitchFamily="2" charset="0"/>
              </a:rPr>
              <a:t>Access</a:t>
            </a:r>
            <a:r>
              <a:rPr lang="zh-CN" altLang="en-US" b="0" i="0" dirty="0" smtClean="0">
                <a:latin typeface="+mj-lt"/>
                <a:ea typeface="Roboto"/>
                <a:cs typeface="Microsoft Himalaya" panose="01010100010101010101" pitchFamily="2" charset="0"/>
              </a:rPr>
              <a:t>可能</a:t>
            </a:r>
            <a:r>
              <a:rPr lang="zh-CN" altLang="en-US" dirty="0" smtClean="0">
                <a:latin typeface="+mj-lt"/>
                <a:ea typeface="Roboto"/>
                <a:cs typeface="Microsoft Himalaya" panose="01010100010101010101" pitchFamily="2" charset="0"/>
              </a:rPr>
              <a:t>还需更换新电脑</a:t>
            </a:r>
            <a:endParaRPr lang="en-US" altLang="zh-TW" b="0" i="0" dirty="0" smtClean="0">
              <a:latin typeface="+mj-lt"/>
              <a:ea typeface="Roboto"/>
              <a:cs typeface="Microsoft Himalaya" panose="01010100010101010101" pitchFamily="2" charset="0"/>
            </a:endParaRPr>
          </a:p>
          <a:p>
            <a:pPr marL="0" indent="0"/>
            <a:endParaRPr lang="zh-TW" altLang="en-US" sz="2000" b="0" i="0" dirty="0">
              <a:latin typeface="+mj-lt"/>
              <a:ea typeface="Roboto"/>
              <a:cs typeface="Microsoft Himalaya" panose="01010100010101010101" pitchFamily="2" charset="0"/>
            </a:endParaRPr>
          </a:p>
        </p:txBody>
      </p:sp>
      <p:sp>
        <p:nvSpPr>
          <p:cNvPr id="29" name="Shape 2"/>
          <p:cNvSpPr/>
          <p:nvPr/>
        </p:nvSpPr>
        <p:spPr>
          <a:xfrm>
            <a:off x="6414973" y="2320038"/>
            <a:ext cx="4009532" cy="3725932"/>
          </a:xfrm>
          <a:custGeom>
            <a:avLst/>
            <a:gdLst/>
            <a:ahLst/>
            <a:cxnLst/>
            <a:rect l="l" t="t" r="r" b="b"/>
            <a:pathLst>
              <a:path w="4864100" h="2819400">
                <a:moveTo>
                  <a:pt x="152389" y="0"/>
                </a:moveTo>
                <a:lnTo>
                  <a:pt x="4711711" y="0"/>
                </a:lnTo>
                <a:cubicBezTo>
                  <a:pt x="4795817" y="0"/>
                  <a:pt x="4864100" y="68283"/>
                  <a:pt x="4864100" y="152389"/>
                </a:cubicBezTo>
                <a:lnTo>
                  <a:pt x="4864100" y="2667011"/>
                </a:lnTo>
                <a:cubicBezTo>
                  <a:pt x="4864100" y="2751173"/>
                  <a:pt x="4795873" y="2819400"/>
                  <a:pt x="4711711" y="2819400"/>
                </a:cubicBezTo>
                <a:lnTo>
                  <a:pt x="152389" y="2819400"/>
                </a:lnTo>
                <a:cubicBezTo>
                  <a:pt x="68283" y="2819400"/>
                  <a:pt x="0" y="2751117"/>
                  <a:pt x="0" y="2667011"/>
                </a:cubicBezTo>
                <a:lnTo>
                  <a:pt x="0" y="152389"/>
                </a:lnTo>
                <a:cubicBezTo>
                  <a:pt x="0" y="68283"/>
                  <a:pt x="68283" y="0"/>
                  <a:pt x="152389" y="0"/>
                </a:cubicBezTo>
                <a:close/>
              </a:path>
            </a:pathLst>
          </a:custGeom>
          <a:solidFill>
            <a:srgbClr val="3068DB">
              <a:alpha val="10196"/>
            </a:srgbClr>
          </a:solidFill>
          <a:ln/>
        </p:spPr>
      </p:sp>
      <p:sp>
        <p:nvSpPr>
          <p:cNvPr id="30" name="文本框 8"/>
          <p:cNvSpPr txBox="1"/>
          <p:nvPr/>
        </p:nvSpPr>
        <p:spPr>
          <a:xfrm>
            <a:off x="6634898" y="2534145"/>
            <a:ext cx="356968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/>
            <a:r>
              <a:rPr lang="zh-CN" altLang="en-US" b="1" i="0" dirty="0" smtClean="0">
                <a:latin typeface="+mj-lt"/>
                <a:ea typeface="Roboto"/>
                <a:cs typeface="Microsoft Himalaya" panose="01010100010101010101" pitchFamily="2" charset="0"/>
              </a:rPr>
              <a:t>对比优势</a:t>
            </a:r>
            <a:r>
              <a:rPr lang="zh-TW" altLang="en-US" b="1" i="0" dirty="0" smtClean="0">
                <a:latin typeface="+mj-lt"/>
                <a:ea typeface="Roboto"/>
                <a:cs typeface="Microsoft Himalaya" panose="01010100010101010101" pitchFamily="2" charset="0"/>
              </a:rPr>
              <a:t>：</a:t>
            </a:r>
            <a:endParaRPr lang="en-US" altLang="zh-TW" b="1" i="0" dirty="0" smtClean="0">
              <a:latin typeface="+mj-lt"/>
              <a:ea typeface="Roboto"/>
              <a:cs typeface="Microsoft Himalaya" panose="01010100010101010101" pitchFamily="2" charset="0"/>
            </a:endParaRPr>
          </a:p>
          <a:p>
            <a:r>
              <a:rPr lang="en-US" altLang="zh-TW" b="1" dirty="0" smtClean="0">
                <a:latin typeface="+mj-lt"/>
                <a:ea typeface="Roboto"/>
                <a:cs typeface="Microsoft Himalaya" panose="01010100010101010101" pitchFamily="2" charset="0"/>
              </a:rPr>
              <a:t>1</a:t>
            </a:r>
            <a:r>
              <a:rPr lang="en-US" altLang="zh-TW" dirty="0" smtClean="0">
                <a:latin typeface="+mj-lt"/>
                <a:ea typeface="Roboto"/>
                <a:cs typeface="Microsoft Himalaya" panose="01010100010101010101" pitchFamily="2" charset="0"/>
              </a:rPr>
              <a:t>.</a:t>
            </a:r>
            <a:r>
              <a:rPr lang="zh-CN" altLang="en-US" dirty="0" smtClean="0">
                <a:latin typeface="+mj-lt"/>
                <a:ea typeface="Roboto"/>
                <a:cs typeface="Microsoft Himalaya" panose="01010100010101010101" pitchFamily="2" charset="0"/>
              </a:rPr>
              <a:t>运行不依赖特定电脑和软件，所有内容在一个</a:t>
            </a:r>
            <a:r>
              <a:rPr lang="en-US" altLang="zh-CN" dirty="0" smtClean="0">
                <a:latin typeface="+mj-lt"/>
                <a:ea typeface="Roboto"/>
                <a:cs typeface="Microsoft Himalaya" panose="01010100010101010101" pitchFamily="2" charset="0"/>
              </a:rPr>
              <a:t>EXCEL</a:t>
            </a:r>
            <a:r>
              <a:rPr lang="zh-CN" altLang="en-US" dirty="0" smtClean="0">
                <a:latin typeface="+mj-lt"/>
                <a:ea typeface="Roboto"/>
                <a:cs typeface="Microsoft Himalaya" panose="01010100010101010101" pitchFamily="2" charset="0"/>
              </a:rPr>
              <a:t>文件中（包含代码），任何</a:t>
            </a:r>
            <a:r>
              <a:rPr lang="en-US" altLang="zh-CN" dirty="0" smtClean="0">
                <a:ea typeface="Roboto"/>
                <a:cs typeface="Microsoft Himalaya" panose="01010100010101010101" pitchFamily="2" charset="0"/>
              </a:rPr>
              <a:t>EXCEL</a:t>
            </a:r>
            <a:r>
              <a:rPr lang="zh-CN" altLang="en-US" dirty="0" smtClean="0">
                <a:ea typeface="Roboto"/>
                <a:cs typeface="Microsoft Himalaya" panose="01010100010101010101" pitchFamily="2" charset="0"/>
              </a:rPr>
              <a:t>版本打开，</a:t>
            </a:r>
            <a:r>
              <a:rPr lang="zh-CN" altLang="en-US" dirty="0">
                <a:ea typeface="Roboto"/>
                <a:cs typeface="Microsoft Himalaya" panose="01010100010101010101" pitchFamily="2" charset="0"/>
              </a:rPr>
              <a:t>按下</a:t>
            </a:r>
            <a:r>
              <a:rPr lang="en-US" altLang="zh-CN" dirty="0" smtClean="0">
                <a:ea typeface="Roboto"/>
                <a:cs typeface="Microsoft Himalaya" panose="01010100010101010101" pitchFamily="2" charset="0"/>
              </a:rPr>
              <a:t>ALT + F8</a:t>
            </a:r>
            <a:r>
              <a:rPr lang="zh-CN" altLang="en-US" dirty="0" smtClean="0">
                <a:ea typeface="Roboto"/>
                <a:cs typeface="Microsoft Himalaya" panose="01010100010101010101" pitchFamily="2" charset="0"/>
              </a:rPr>
              <a:t>，运行即可。</a:t>
            </a:r>
            <a:endParaRPr lang="en-US" altLang="zh-CN" dirty="0" smtClean="0">
              <a:ea typeface="Roboto"/>
              <a:cs typeface="Microsoft Himalaya" panose="01010100010101010101" pitchFamily="2" charset="0"/>
            </a:endParaRPr>
          </a:p>
          <a:p>
            <a:r>
              <a:rPr lang="en-US" altLang="zh-CN" b="1" dirty="0" smtClean="0">
                <a:ea typeface="Roboto"/>
                <a:cs typeface="Microsoft Himalaya" panose="01010100010101010101" pitchFamily="2" charset="0"/>
              </a:rPr>
              <a:t>2.</a:t>
            </a:r>
            <a:r>
              <a:rPr lang="zh-CN" altLang="en-US" dirty="0" smtClean="0">
                <a:ea typeface="Roboto"/>
                <a:cs typeface="Microsoft Himalaya" panose="01010100010101010101" pitchFamily="2" charset="0"/>
              </a:rPr>
              <a:t>无需额外花费</a:t>
            </a:r>
            <a:endParaRPr lang="en-US" altLang="zh-CN" dirty="0" smtClean="0">
              <a:ea typeface="Roboto"/>
              <a:cs typeface="Microsoft Himalaya" panose="01010100010101010101" pitchFamily="2" charset="0"/>
            </a:endParaRPr>
          </a:p>
          <a:p>
            <a:pPr marL="0" indent="0"/>
            <a:endParaRPr lang="zh-TW" altLang="en-US" sz="2000" b="0" i="0" dirty="0">
              <a:latin typeface="+mj-lt"/>
              <a:ea typeface="Roboto"/>
              <a:cs typeface="Microsoft Himalaya" panose="01010100010101010101" pitchFamily="2" charset="0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40417"/>
              </p:ext>
            </p:extLst>
          </p:nvPr>
        </p:nvGraphicFramePr>
        <p:xfrm>
          <a:off x="1351306" y="1114425"/>
          <a:ext cx="9007345" cy="731520"/>
        </p:xfrm>
        <a:graphic>
          <a:graphicData uri="http://schemas.openxmlformats.org/drawingml/2006/table">
            <a:tbl>
              <a:tblPr/>
              <a:tblGrid>
                <a:gridCol w="5277134"/>
                <a:gridCol w="3730211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333333"/>
                          </a:solidFill>
                          <a:effectLst/>
                        </a:rPr>
                        <a:t>Microsoft Access 2003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333333"/>
                          </a:solidFill>
                          <a:effectLst/>
                        </a:rPr>
                        <a:t>Excel VBA </a:t>
                      </a:r>
                      <a:r>
                        <a:rPr lang="zh-TW" altLang="en-US" b="1" dirty="0">
                          <a:solidFill>
                            <a:srgbClr val="333333"/>
                          </a:solidFill>
                          <a:effectLst/>
                        </a:rPr>
                        <a:t>宏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342704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 smtClean="0">
                          <a:effectLst/>
                        </a:rPr>
                        <a:t>公司电脑安装不上，</a:t>
                      </a:r>
                      <a:r>
                        <a:rPr lang="zh-CN" altLang="en-US" dirty="0" smtClean="0">
                          <a:effectLst/>
                        </a:rPr>
                        <a:t>目前仅有一台电脑可用。</a:t>
                      </a:r>
                      <a:endParaRPr lang="zh-CN" altLang="en-US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 smtClean="0">
                          <a:effectLst/>
                        </a:rPr>
                        <a:t>可</a:t>
                      </a:r>
                      <a:r>
                        <a:rPr lang="zh-CN" altLang="en-US" dirty="0">
                          <a:effectLst/>
                        </a:rPr>
                        <a:t>在所有</a:t>
                      </a:r>
                      <a:r>
                        <a:rPr lang="en-US" altLang="zh-CN" dirty="0" smtClean="0">
                          <a:effectLst/>
                        </a:rPr>
                        <a:t>Excel</a:t>
                      </a:r>
                      <a:r>
                        <a:rPr lang="zh-CN" altLang="en-US" dirty="0" smtClean="0">
                          <a:effectLst/>
                        </a:rPr>
                        <a:t>中</a:t>
                      </a:r>
                      <a:r>
                        <a:rPr lang="zh-CN" altLang="en-US" dirty="0">
                          <a:effectLst/>
                        </a:rPr>
                        <a:t>运</a:t>
                      </a:r>
                      <a:r>
                        <a:rPr lang="zh-CN" altLang="en-US" dirty="0" smtClean="0">
                          <a:effectLst/>
                        </a:rPr>
                        <a:t>行。</a:t>
                      </a:r>
                      <a:endParaRPr lang="zh-CN" altLang="en-US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520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https://kimi-img.moonshot.cn/pub/slides/slides_tmpl/image/25-09-05-18:06:13-d2tbc5dnfo2stf9djov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920000" flipH="1">
            <a:off x="10808335" y="-596265"/>
            <a:ext cx="2172335" cy="2176780"/>
          </a:xfrm>
          <a:prstGeom prst="rect">
            <a:avLst/>
          </a:prstGeom>
        </p:spPr>
      </p:pic>
      <p:pic>
        <p:nvPicPr>
          <p:cNvPr id="4" name="Image 2" descr="https://kimi-img.moonshot.cn/pub/slides/slides_tmpl/image/25-09-05-18:06:13-d2tbc5dnfo2stf9djov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82955" y="5003800"/>
            <a:ext cx="1850390" cy="1854200"/>
          </a:xfrm>
          <a:prstGeom prst="rect">
            <a:avLst/>
          </a:prstGeom>
        </p:spPr>
      </p:pic>
      <p:pic>
        <p:nvPicPr>
          <p:cNvPr id="5" name="Image 3" descr="https://kimi-img.moonshot.cn/pub/slides/slides_tmpl/image/25-09-05-18:06:14-d2tbc5lnfo2stf9djp50.png"/>
          <p:cNvPicPr>
            <a:picLocks noChangeAspect="1"/>
          </p:cNvPicPr>
          <p:nvPr/>
        </p:nvPicPr>
        <p:blipFill>
          <a:blip r:embed="rId4"/>
          <a:srcRect t="52708" r="29812"/>
          <a:stretch>
            <a:fillRect/>
          </a:stretch>
        </p:blipFill>
        <p:spPr>
          <a:xfrm>
            <a:off x="7011670" y="0"/>
            <a:ext cx="5180330" cy="1963420"/>
          </a:xfrm>
          <a:prstGeom prst="rect">
            <a:avLst/>
          </a:prstGeom>
        </p:spPr>
      </p:pic>
      <p:pic>
        <p:nvPicPr>
          <p:cNvPr id="6" name="Image 4" descr="https://kimi-img.moonshot.cn/pub/slides/slides_tmpl/image/25-09-05-18:06:13-d2tbc5dnfo2stf9djou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34290" y="183515"/>
            <a:ext cx="547370" cy="963930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79450" y="4305300"/>
            <a:ext cx="1219200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CN" sz="1600" dirty="0" smtClean="0"/>
              <a:t>·</a:t>
            </a:r>
            <a:endParaRPr lang="en-US" sz="1600" dirty="0"/>
          </a:p>
        </p:txBody>
      </p:sp>
      <p:sp>
        <p:nvSpPr>
          <p:cNvPr id="13" name="AutoShape 2" descr="image"/>
          <p:cNvSpPr>
            <a:spLocks noChangeAspect="1" noChangeArrowheads="1"/>
          </p:cNvSpPr>
          <p:nvPr/>
        </p:nvSpPr>
        <p:spPr bwMode="auto">
          <a:xfrm>
            <a:off x="1514475" y="-18415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14" name="AutoShape 3" descr="image"/>
          <p:cNvSpPr>
            <a:spLocks noChangeAspect="1" noChangeArrowheads="1"/>
          </p:cNvSpPr>
          <p:nvPr/>
        </p:nvSpPr>
        <p:spPr bwMode="auto">
          <a:xfrm>
            <a:off x="1514475" y="-1003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15" name="AutoShape 4" descr="image"/>
          <p:cNvSpPr>
            <a:spLocks noChangeAspect="1" noChangeArrowheads="1"/>
          </p:cNvSpPr>
          <p:nvPr/>
        </p:nvSpPr>
        <p:spPr bwMode="auto">
          <a:xfrm>
            <a:off x="1514475" y="-165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18" name="AutoShape 5" descr="image"/>
          <p:cNvSpPr>
            <a:spLocks noChangeAspect="1" noChangeArrowheads="1"/>
          </p:cNvSpPr>
          <p:nvPr/>
        </p:nvSpPr>
        <p:spPr bwMode="auto">
          <a:xfrm>
            <a:off x="1514475" y="1238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19" name="AutoShape 6" descr="image"/>
          <p:cNvSpPr>
            <a:spLocks noChangeAspect="1" noChangeArrowheads="1"/>
          </p:cNvSpPr>
          <p:nvPr/>
        </p:nvSpPr>
        <p:spPr bwMode="auto">
          <a:xfrm>
            <a:off x="1514475" y="962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0" name="AutoShape 7" descr="image"/>
          <p:cNvSpPr>
            <a:spLocks noChangeAspect="1" noChangeArrowheads="1"/>
          </p:cNvSpPr>
          <p:nvPr/>
        </p:nvSpPr>
        <p:spPr bwMode="auto">
          <a:xfrm>
            <a:off x="1514475" y="12509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1" name="AutoShape 8" descr="image"/>
          <p:cNvSpPr>
            <a:spLocks noChangeAspect="1" noChangeArrowheads="1"/>
          </p:cNvSpPr>
          <p:nvPr/>
        </p:nvSpPr>
        <p:spPr bwMode="auto">
          <a:xfrm>
            <a:off x="63500" y="20891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2" name="AutoShape 9" descr="image"/>
          <p:cNvSpPr>
            <a:spLocks noChangeAspect="1" noChangeArrowheads="1"/>
          </p:cNvSpPr>
          <p:nvPr/>
        </p:nvSpPr>
        <p:spPr bwMode="auto">
          <a:xfrm>
            <a:off x="1514475" y="23780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3" name="AutoShape 11" descr="image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" name="AutoShape 2" descr="image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4" name="Text 0"/>
          <p:cNvSpPr/>
          <p:nvPr/>
        </p:nvSpPr>
        <p:spPr>
          <a:xfrm>
            <a:off x="-2661330" y="444200"/>
            <a:ext cx="13925266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en-US" altLang="zh-TW" sz="32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Microsoft Access 2003</a:t>
            </a:r>
            <a:r>
              <a:rPr lang="en-US" altLang="zh-TW" sz="24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24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VS  </a:t>
            </a:r>
            <a:r>
              <a:rPr lang="en-US" sz="30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EXCEL </a:t>
            </a:r>
            <a:r>
              <a:rPr lang="en-US" sz="30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VBA</a:t>
            </a:r>
            <a:r>
              <a:rPr lang="zh-CN" altLang="en-US" sz="30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宏</a:t>
            </a:r>
            <a:endParaRPr lang="en-US" sz="1600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736910"/>
              </p:ext>
            </p:extLst>
          </p:nvPr>
        </p:nvGraphicFramePr>
        <p:xfrm>
          <a:off x="1269846" y="1030117"/>
          <a:ext cx="8934734" cy="1211433"/>
        </p:xfrm>
        <a:graphic>
          <a:graphicData uri="http://schemas.openxmlformats.org/drawingml/2006/table">
            <a:tbl>
              <a:tblPr/>
              <a:tblGrid>
                <a:gridCol w="5277134"/>
                <a:gridCol w="3657600"/>
              </a:tblGrid>
              <a:tr h="33827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333333"/>
                          </a:solidFill>
                          <a:effectLst/>
                        </a:rPr>
                        <a:t>Microsoft Access 2003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333333"/>
                          </a:solidFill>
                          <a:effectLst/>
                        </a:rPr>
                        <a:t>Excel VBA </a:t>
                      </a:r>
                      <a:r>
                        <a:rPr lang="zh-TW" altLang="en-US" b="1" dirty="0">
                          <a:solidFill>
                            <a:srgbClr val="333333"/>
                          </a:solidFill>
                          <a:effectLst/>
                        </a:rPr>
                        <a:t>宏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845673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 smtClean="0">
                          <a:effectLst/>
                        </a:rPr>
                        <a:t>成品料号唯一</a:t>
                      </a:r>
                      <a:r>
                        <a:rPr lang="zh-CN" altLang="en-US" dirty="0" smtClean="0">
                          <a:effectLst/>
                        </a:rPr>
                        <a:t>（不同业</a:t>
                      </a:r>
                      <a:r>
                        <a:rPr lang="zh-CN" altLang="en-US" dirty="0" smtClean="0">
                          <a:effectLst/>
                        </a:rPr>
                        <a:t>务的</a:t>
                      </a:r>
                      <a:r>
                        <a:rPr lang="en-US" altLang="zh-CN" dirty="0" smtClean="0">
                          <a:effectLst/>
                        </a:rPr>
                        <a:t>FOCEST</a:t>
                      </a:r>
                      <a:r>
                        <a:rPr lang="en-US" altLang="zh-CN" dirty="0" smtClean="0">
                          <a:effectLst/>
                        </a:rPr>
                        <a:t>,</a:t>
                      </a:r>
                      <a:r>
                        <a:rPr lang="zh-CN" altLang="en-US" dirty="0" smtClean="0">
                          <a:effectLst/>
                        </a:rPr>
                        <a:t>因其出货地区不同</a:t>
                      </a:r>
                      <a:r>
                        <a:rPr lang="en-US" altLang="zh-CN" dirty="0" smtClean="0">
                          <a:effectLst/>
                        </a:rPr>
                        <a:t>,</a:t>
                      </a:r>
                      <a:r>
                        <a:rPr lang="zh-CN" altLang="en-US" dirty="0" smtClean="0">
                          <a:effectLst/>
                        </a:rPr>
                        <a:t>可能</a:t>
                      </a:r>
                      <a:r>
                        <a:rPr lang="zh-CN" altLang="en-US" dirty="0" smtClean="0">
                          <a:effectLst/>
                        </a:rPr>
                        <a:t>有相同的成品料</a:t>
                      </a:r>
                      <a:r>
                        <a:rPr lang="zh-CN" altLang="en-US" dirty="0" smtClean="0">
                          <a:effectLst/>
                        </a:rPr>
                        <a:t>号，</a:t>
                      </a:r>
                      <a:r>
                        <a:rPr lang="zh-CN" altLang="en-US" dirty="0" smtClean="0">
                          <a:effectLst/>
                        </a:rPr>
                        <a:t>需手动汇总。）</a:t>
                      </a:r>
                      <a:endParaRPr lang="zh-CN" altLang="en-US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 smtClean="0">
                          <a:effectLst/>
                        </a:rPr>
                        <a:t>不对成品料号唯一性做做约束，有多个相同料号时</a:t>
                      </a:r>
                      <a:r>
                        <a:rPr lang="zh-CN" altLang="en-US" dirty="0" smtClean="0">
                          <a:effectLst/>
                        </a:rPr>
                        <a:t>，自动汇</a:t>
                      </a:r>
                      <a:r>
                        <a:rPr lang="zh-CN" altLang="en-US" dirty="0" smtClean="0">
                          <a:effectLst/>
                        </a:rPr>
                        <a:t>总需求</a:t>
                      </a:r>
                      <a:endParaRPr lang="zh-CN" altLang="en-US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888" y="2530474"/>
            <a:ext cx="5990300" cy="132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184" y="3978611"/>
            <a:ext cx="5680273" cy="1352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2419336"/>
            <a:ext cx="6043684" cy="1029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" y="3609973"/>
            <a:ext cx="5401560" cy="822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" y="4559300"/>
            <a:ext cx="5338832" cy="1186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604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https://kimi-img.moonshot.cn/pub/slides/slides_tmpl/image/25-09-05-18:06:13-d2tbc5dnfo2stf9djov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920000" flipH="1">
            <a:off x="10808335" y="-596265"/>
            <a:ext cx="2172335" cy="2176780"/>
          </a:xfrm>
          <a:prstGeom prst="rect">
            <a:avLst/>
          </a:prstGeom>
        </p:spPr>
      </p:pic>
      <p:pic>
        <p:nvPicPr>
          <p:cNvPr id="4" name="Image 2" descr="https://kimi-img.moonshot.cn/pub/slides/slides_tmpl/image/25-09-05-18:06:13-d2tbc5dnfo2stf9djov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82955" y="5003800"/>
            <a:ext cx="1850390" cy="1854200"/>
          </a:xfrm>
          <a:prstGeom prst="rect">
            <a:avLst/>
          </a:prstGeom>
        </p:spPr>
      </p:pic>
      <p:pic>
        <p:nvPicPr>
          <p:cNvPr id="5" name="Image 3" descr="https://kimi-img.moonshot.cn/pub/slides/slides_tmpl/image/25-09-05-18:06:14-d2tbc5lnfo2stf9djp50.png"/>
          <p:cNvPicPr>
            <a:picLocks noChangeAspect="1"/>
          </p:cNvPicPr>
          <p:nvPr/>
        </p:nvPicPr>
        <p:blipFill>
          <a:blip r:embed="rId4"/>
          <a:srcRect t="52708" r="29812"/>
          <a:stretch>
            <a:fillRect/>
          </a:stretch>
        </p:blipFill>
        <p:spPr>
          <a:xfrm>
            <a:off x="7011670" y="0"/>
            <a:ext cx="5180330" cy="1963420"/>
          </a:xfrm>
          <a:prstGeom prst="rect">
            <a:avLst/>
          </a:prstGeom>
        </p:spPr>
      </p:pic>
      <p:pic>
        <p:nvPicPr>
          <p:cNvPr id="6" name="Image 4" descr="https://kimi-img.moonshot.cn/pub/slides/slides_tmpl/image/25-09-05-18:06:13-d2tbc5dnfo2stf9djou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34290" y="183515"/>
            <a:ext cx="547370" cy="963930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79450" y="4305300"/>
            <a:ext cx="1219200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CN" sz="1600" dirty="0" smtClean="0"/>
              <a:t>·</a:t>
            </a:r>
            <a:endParaRPr lang="en-US" sz="1600" dirty="0"/>
          </a:p>
        </p:txBody>
      </p:sp>
      <p:sp>
        <p:nvSpPr>
          <p:cNvPr id="13" name="AutoShape 2" descr="image"/>
          <p:cNvSpPr>
            <a:spLocks noChangeAspect="1" noChangeArrowheads="1"/>
          </p:cNvSpPr>
          <p:nvPr/>
        </p:nvSpPr>
        <p:spPr bwMode="auto">
          <a:xfrm>
            <a:off x="1514475" y="-18415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14" name="AutoShape 3" descr="image"/>
          <p:cNvSpPr>
            <a:spLocks noChangeAspect="1" noChangeArrowheads="1"/>
          </p:cNvSpPr>
          <p:nvPr/>
        </p:nvSpPr>
        <p:spPr bwMode="auto">
          <a:xfrm>
            <a:off x="1514475" y="-1003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15" name="AutoShape 4" descr="image"/>
          <p:cNvSpPr>
            <a:spLocks noChangeAspect="1" noChangeArrowheads="1"/>
          </p:cNvSpPr>
          <p:nvPr/>
        </p:nvSpPr>
        <p:spPr bwMode="auto">
          <a:xfrm>
            <a:off x="1514475" y="-165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18" name="AutoShape 5" descr="image"/>
          <p:cNvSpPr>
            <a:spLocks noChangeAspect="1" noChangeArrowheads="1"/>
          </p:cNvSpPr>
          <p:nvPr/>
        </p:nvSpPr>
        <p:spPr bwMode="auto">
          <a:xfrm>
            <a:off x="1514475" y="1238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19" name="AutoShape 6" descr="image"/>
          <p:cNvSpPr>
            <a:spLocks noChangeAspect="1" noChangeArrowheads="1"/>
          </p:cNvSpPr>
          <p:nvPr/>
        </p:nvSpPr>
        <p:spPr bwMode="auto">
          <a:xfrm>
            <a:off x="1514475" y="962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0" name="AutoShape 7" descr="image"/>
          <p:cNvSpPr>
            <a:spLocks noChangeAspect="1" noChangeArrowheads="1"/>
          </p:cNvSpPr>
          <p:nvPr/>
        </p:nvSpPr>
        <p:spPr bwMode="auto">
          <a:xfrm>
            <a:off x="1514475" y="12509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1" name="AutoShape 8" descr="image"/>
          <p:cNvSpPr>
            <a:spLocks noChangeAspect="1" noChangeArrowheads="1"/>
          </p:cNvSpPr>
          <p:nvPr/>
        </p:nvSpPr>
        <p:spPr bwMode="auto">
          <a:xfrm>
            <a:off x="63500" y="20891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2" name="AutoShape 9" descr="image"/>
          <p:cNvSpPr>
            <a:spLocks noChangeAspect="1" noChangeArrowheads="1"/>
          </p:cNvSpPr>
          <p:nvPr/>
        </p:nvSpPr>
        <p:spPr bwMode="auto">
          <a:xfrm>
            <a:off x="1514475" y="23780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3" name="AutoShape 11" descr="image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" name="AutoShape 2" descr="image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4" name="Text 0"/>
          <p:cNvSpPr/>
          <p:nvPr/>
        </p:nvSpPr>
        <p:spPr>
          <a:xfrm>
            <a:off x="-2661330" y="444200"/>
            <a:ext cx="13925266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en-US" altLang="zh-TW" sz="32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Microsoft Access 2003</a:t>
            </a:r>
            <a:r>
              <a:rPr lang="en-US" altLang="zh-TW" sz="24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24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VS  </a:t>
            </a:r>
            <a:r>
              <a:rPr lang="en-US" sz="30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EXCEL </a:t>
            </a:r>
            <a:r>
              <a:rPr lang="en-US" sz="30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VBA</a:t>
            </a:r>
            <a:r>
              <a:rPr lang="zh-CN" altLang="en-US" sz="30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宏</a:t>
            </a:r>
            <a:endParaRPr lang="en-US" sz="1600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95681"/>
              </p:ext>
            </p:extLst>
          </p:nvPr>
        </p:nvGraphicFramePr>
        <p:xfrm>
          <a:off x="1598635" y="1114424"/>
          <a:ext cx="8934734" cy="4498202"/>
        </p:xfrm>
        <a:graphic>
          <a:graphicData uri="http://schemas.openxmlformats.org/drawingml/2006/table">
            <a:tbl>
              <a:tblPr/>
              <a:tblGrid>
                <a:gridCol w="5277134"/>
                <a:gridCol w="3657600"/>
              </a:tblGrid>
              <a:tr h="56628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333333"/>
                          </a:solidFill>
                          <a:effectLst/>
                        </a:rPr>
                        <a:t>Microsoft Access 2003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333333"/>
                          </a:solidFill>
                          <a:effectLst/>
                        </a:rPr>
                        <a:t>Excel VBA </a:t>
                      </a:r>
                      <a:r>
                        <a:rPr lang="zh-TW" altLang="en-US" b="1" dirty="0">
                          <a:solidFill>
                            <a:srgbClr val="333333"/>
                          </a:solidFill>
                          <a:effectLst/>
                        </a:rPr>
                        <a:t>宏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1840415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数据库表结构在设计阶段即已固定，所有数据在录入前必须经过预处理，若数据格式不符规范，系统会直接拦截并抛出错误，阻止录入流程。由于结构刚性，后续若需修改字段或调整逻辑，流程复杂、耗时较长，维护成本高。完成数据生成的最终步骤，还需将其从数据库中专门导出为</a:t>
                      </a:r>
                      <a:r>
                        <a:rPr lang="en-US" altLang="zh-CN" dirty="0" smtClean="0"/>
                        <a:t>Excel</a:t>
                      </a:r>
                      <a:r>
                        <a:rPr lang="zh-CN" altLang="en-US" dirty="0" smtClean="0"/>
                        <a:t>文件。</a:t>
                      </a:r>
                      <a:endParaRPr lang="zh-CN" altLang="en-US" dirty="0"/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Excel</a:t>
                      </a:r>
                      <a:r>
                        <a:rPr lang="zh-CN" altLang="en-US" dirty="0" smtClean="0"/>
                        <a:t>模板的核心优势在于其栏极高灵活性，支持用户根据具体需求自由增加、删除、隐藏或调整顺序，并可直接将原始数据（如完整</a:t>
                      </a:r>
                      <a:r>
                        <a:rPr lang="en-US" altLang="zh-CN" dirty="0" err="1" smtClean="0"/>
                        <a:t>Fcost</a:t>
                      </a:r>
                      <a:r>
                        <a:rPr lang="zh-CN" altLang="en-US" dirty="0" smtClean="0"/>
                        <a:t>报表）粘贴入内进行可视化的整理与筛选，有效避免了在外部整理时可能出现的抄写或格式错误。整个数据处理流程仅需在最终执行前，于模板中将数据整理成程序所需的特定格式即可，操作直观。其最终输出为标准格式的</a:t>
                      </a:r>
                      <a:r>
                        <a:rPr lang="en-US" altLang="zh-CN" dirty="0" smtClean="0"/>
                        <a:t>Excel</a:t>
                      </a:r>
                      <a:r>
                        <a:rPr lang="zh-CN" altLang="en-US" dirty="0" smtClean="0"/>
                        <a:t>数据分析表，成果可直接在工作流中被</a:t>
                      </a:r>
                      <a:r>
                        <a:rPr lang="en-US" altLang="zh-CN" dirty="0" smtClean="0"/>
                        <a:t>VLOOKUP</a:t>
                      </a:r>
                      <a:r>
                        <a:rPr lang="zh-CN" altLang="en-US" dirty="0" smtClean="0"/>
                        <a:t>等函数引用，无缝衔接后续分析。</a:t>
                      </a:r>
                    </a:p>
                    <a:p>
                      <a:pPr algn="l"/>
                      <a:endParaRPr lang="zh-CN" altLang="en-US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810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https://kimi-img.moonshot.cn/pub/slides/slides_tmpl/image/25-09-05-18:06:13-d2tbc5dnfo2stf9djov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920000" flipH="1">
            <a:off x="10808335" y="-596265"/>
            <a:ext cx="2172335" cy="2176780"/>
          </a:xfrm>
          <a:prstGeom prst="rect">
            <a:avLst/>
          </a:prstGeom>
        </p:spPr>
      </p:pic>
      <p:pic>
        <p:nvPicPr>
          <p:cNvPr id="4" name="Image 2" descr="https://kimi-img.moonshot.cn/pub/slides/slides_tmpl/image/25-09-05-18:06:13-d2tbc5dnfo2stf9djov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82955" y="5003800"/>
            <a:ext cx="1850390" cy="1854200"/>
          </a:xfrm>
          <a:prstGeom prst="rect">
            <a:avLst/>
          </a:prstGeom>
        </p:spPr>
      </p:pic>
      <p:pic>
        <p:nvPicPr>
          <p:cNvPr id="5" name="Image 3" descr="https://kimi-img.moonshot.cn/pub/slides/slides_tmpl/image/25-09-05-18:06:14-d2tbc5lnfo2stf9djp50.png"/>
          <p:cNvPicPr>
            <a:picLocks noChangeAspect="1"/>
          </p:cNvPicPr>
          <p:nvPr/>
        </p:nvPicPr>
        <p:blipFill>
          <a:blip r:embed="rId4"/>
          <a:srcRect t="52708" r="29812"/>
          <a:stretch>
            <a:fillRect/>
          </a:stretch>
        </p:blipFill>
        <p:spPr>
          <a:xfrm>
            <a:off x="7011670" y="0"/>
            <a:ext cx="5180330" cy="1963420"/>
          </a:xfrm>
          <a:prstGeom prst="rect">
            <a:avLst/>
          </a:prstGeom>
        </p:spPr>
      </p:pic>
      <p:pic>
        <p:nvPicPr>
          <p:cNvPr id="6" name="Image 4" descr="https://kimi-img.moonshot.cn/pub/slides/slides_tmpl/image/25-09-05-18:06:13-d2tbc5dnfo2stf9djou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34290" y="183515"/>
            <a:ext cx="547370" cy="963930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79450" y="4305300"/>
            <a:ext cx="1219200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CN" sz="1600" dirty="0" smtClean="0"/>
              <a:t>·</a:t>
            </a:r>
            <a:endParaRPr lang="en-US" sz="16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4" y="1316077"/>
            <a:ext cx="4291322" cy="2222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4" y="3609643"/>
            <a:ext cx="5962004" cy="2113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192" y="1144987"/>
            <a:ext cx="6326188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227" y="3652837"/>
            <a:ext cx="5248275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https://kimi-img.moonshot.cn/pub/slides/slides_tmpl/image/25-09-05-18:06:13-d2tbc5dnfo2stf9djov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920000" flipH="1">
            <a:off x="10808335" y="-596265"/>
            <a:ext cx="2172335" cy="2176780"/>
          </a:xfrm>
          <a:prstGeom prst="rect">
            <a:avLst/>
          </a:prstGeom>
        </p:spPr>
      </p:pic>
      <p:pic>
        <p:nvPicPr>
          <p:cNvPr id="4" name="Image 2" descr="https://kimi-img.moonshot.cn/pub/slides/slides_tmpl/image/25-09-05-18:06:13-d2tbc5dnfo2stf9djov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82955" y="5003800"/>
            <a:ext cx="1850390" cy="1854200"/>
          </a:xfrm>
          <a:prstGeom prst="rect">
            <a:avLst/>
          </a:prstGeom>
        </p:spPr>
      </p:pic>
      <p:pic>
        <p:nvPicPr>
          <p:cNvPr id="5" name="Image 3" descr="https://kimi-img.moonshot.cn/pub/slides/slides_tmpl/image/25-09-05-18:06:14-d2tbc5lnfo2stf9djp50.png"/>
          <p:cNvPicPr>
            <a:picLocks noChangeAspect="1"/>
          </p:cNvPicPr>
          <p:nvPr/>
        </p:nvPicPr>
        <p:blipFill>
          <a:blip r:embed="rId4"/>
          <a:srcRect t="52708" r="29812"/>
          <a:stretch>
            <a:fillRect/>
          </a:stretch>
        </p:blipFill>
        <p:spPr>
          <a:xfrm>
            <a:off x="7011670" y="0"/>
            <a:ext cx="5180330" cy="1963420"/>
          </a:xfrm>
          <a:prstGeom prst="rect">
            <a:avLst/>
          </a:prstGeom>
        </p:spPr>
      </p:pic>
      <p:pic>
        <p:nvPicPr>
          <p:cNvPr id="6" name="Image 4" descr="https://kimi-img.moonshot.cn/pub/slides/slides_tmpl/image/25-09-05-18:06:13-d2tbc5dnfo2stf9djou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34290" y="183515"/>
            <a:ext cx="547370" cy="963930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79450" y="4305300"/>
            <a:ext cx="1219200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CN" sz="1600" dirty="0" smtClean="0"/>
              <a:t>·</a:t>
            </a:r>
            <a:endParaRPr lang="en-US" sz="1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050" y="270488"/>
            <a:ext cx="9567056" cy="642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654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https://kimi-img.moonshot.cn/pub/slides/slides_tmpl/image/25-09-05-18:06:13-d2tbc5dnfo2stf9djov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920000" flipH="1">
            <a:off x="10808335" y="-596265"/>
            <a:ext cx="2172335" cy="2176780"/>
          </a:xfrm>
          <a:prstGeom prst="rect">
            <a:avLst/>
          </a:prstGeom>
        </p:spPr>
      </p:pic>
      <p:pic>
        <p:nvPicPr>
          <p:cNvPr id="4" name="Image 2" descr="https://kimi-img.moonshot.cn/pub/slides/slides_tmpl/image/25-09-05-18:06:13-d2tbc5dnfo2stf9djov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82955" y="5003800"/>
            <a:ext cx="1850390" cy="1854200"/>
          </a:xfrm>
          <a:prstGeom prst="rect">
            <a:avLst/>
          </a:prstGeom>
        </p:spPr>
      </p:pic>
      <p:pic>
        <p:nvPicPr>
          <p:cNvPr id="5" name="Image 3" descr="https://kimi-img.moonshot.cn/pub/slides/slides_tmpl/image/25-09-05-18:06:14-d2tbc5lnfo2stf9djp50.png"/>
          <p:cNvPicPr>
            <a:picLocks noChangeAspect="1"/>
          </p:cNvPicPr>
          <p:nvPr/>
        </p:nvPicPr>
        <p:blipFill>
          <a:blip r:embed="rId4"/>
          <a:srcRect t="52708" r="29812"/>
          <a:stretch/>
        </p:blipFill>
        <p:spPr>
          <a:xfrm>
            <a:off x="7011670" y="0"/>
            <a:ext cx="5180330" cy="1963420"/>
          </a:xfrm>
          <a:prstGeom prst="rect">
            <a:avLst/>
          </a:prstGeom>
        </p:spPr>
      </p:pic>
      <p:pic>
        <p:nvPicPr>
          <p:cNvPr id="6" name="Image 4" descr="https://kimi-img.moonshot.cn/pub/slides/slides_tmpl/image/25-09-05-18:06:13-d2tbc5dnfo2stf9djou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34290" y="183515"/>
            <a:ext cx="547370" cy="96393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361" y="711497"/>
            <a:ext cx="6840988" cy="593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Shape 2"/>
          <p:cNvSpPr/>
          <p:nvPr/>
        </p:nvSpPr>
        <p:spPr>
          <a:xfrm>
            <a:off x="8011761" y="1277868"/>
            <a:ext cx="4009532" cy="5259410"/>
          </a:xfrm>
          <a:custGeom>
            <a:avLst/>
            <a:gdLst/>
            <a:ahLst/>
            <a:cxnLst/>
            <a:rect l="l" t="t" r="r" b="b"/>
            <a:pathLst>
              <a:path w="4864100" h="2819400">
                <a:moveTo>
                  <a:pt x="152389" y="0"/>
                </a:moveTo>
                <a:lnTo>
                  <a:pt x="4711711" y="0"/>
                </a:lnTo>
                <a:cubicBezTo>
                  <a:pt x="4795817" y="0"/>
                  <a:pt x="4864100" y="68283"/>
                  <a:pt x="4864100" y="152389"/>
                </a:cubicBezTo>
                <a:lnTo>
                  <a:pt x="4864100" y="2667011"/>
                </a:lnTo>
                <a:cubicBezTo>
                  <a:pt x="4864100" y="2751173"/>
                  <a:pt x="4795873" y="2819400"/>
                  <a:pt x="4711711" y="2819400"/>
                </a:cubicBezTo>
                <a:lnTo>
                  <a:pt x="152389" y="2819400"/>
                </a:lnTo>
                <a:cubicBezTo>
                  <a:pt x="68283" y="2819400"/>
                  <a:pt x="0" y="2751117"/>
                  <a:pt x="0" y="2667011"/>
                </a:cubicBezTo>
                <a:lnTo>
                  <a:pt x="0" y="152389"/>
                </a:lnTo>
                <a:cubicBezTo>
                  <a:pt x="0" y="68283"/>
                  <a:pt x="68283" y="0"/>
                  <a:pt x="152389" y="0"/>
                </a:cubicBezTo>
                <a:close/>
              </a:path>
            </a:pathLst>
          </a:custGeom>
          <a:solidFill>
            <a:srgbClr val="3068DB">
              <a:alpha val="10196"/>
            </a:srgbClr>
          </a:solidFill>
          <a:ln/>
        </p:spPr>
      </p:sp>
      <p:sp>
        <p:nvSpPr>
          <p:cNvPr id="12" name="文本框 8"/>
          <p:cNvSpPr txBox="1"/>
          <p:nvPr/>
        </p:nvSpPr>
        <p:spPr>
          <a:xfrm>
            <a:off x="8231686" y="1491975"/>
            <a:ext cx="3569682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/>
            <a:r>
              <a:rPr lang="zh-CN" altLang="en-US" b="1" i="0" dirty="0" smtClean="0">
                <a:latin typeface="+mj-lt"/>
                <a:ea typeface="Roboto"/>
                <a:cs typeface="Microsoft Himalaya" panose="01010100010101010101" pitchFamily="2" charset="0"/>
              </a:rPr>
              <a:t>优势</a:t>
            </a:r>
            <a:r>
              <a:rPr lang="zh-TW" altLang="en-US" b="1" i="0" dirty="0" smtClean="0">
                <a:latin typeface="+mj-lt"/>
                <a:ea typeface="Roboto"/>
                <a:cs typeface="Microsoft Himalaya" panose="01010100010101010101" pitchFamily="2" charset="0"/>
              </a:rPr>
              <a:t>：</a:t>
            </a:r>
            <a:endParaRPr lang="en-US" altLang="zh-TW" b="1" i="0" dirty="0" smtClean="0">
              <a:latin typeface="+mj-lt"/>
              <a:ea typeface="Roboto"/>
              <a:cs typeface="Microsoft Himalaya" panose="01010100010101010101" pitchFamily="2" charset="0"/>
            </a:endParaRPr>
          </a:p>
          <a:p>
            <a:r>
              <a:rPr lang="en-US" altLang="zh-TW" b="1" dirty="0" smtClean="0">
                <a:latin typeface="+mj-lt"/>
                <a:ea typeface="Roboto"/>
                <a:cs typeface="Microsoft Himalaya" panose="01010100010101010101" pitchFamily="2" charset="0"/>
              </a:rPr>
              <a:t>1</a:t>
            </a:r>
            <a:r>
              <a:rPr lang="en-US" altLang="zh-TW" dirty="0" smtClean="0">
                <a:latin typeface="+mj-lt"/>
                <a:ea typeface="Roboto"/>
                <a:cs typeface="Microsoft Himalaya" panose="01010100010101010101" pitchFamily="2" charset="0"/>
              </a:rPr>
              <a:t>.</a:t>
            </a:r>
            <a:r>
              <a:rPr lang="zh-CN" altLang="en-US" dirty="0" smtClean="0">
                <a:latin typeface="+mj-lt"/>
                <a:ea typeface="Roboto"/>
                <a:cs typeface="Microsoft Himalaya" panose="01010100010101010101" pitchFamily="2" charset="0"/>
              </a:rPr>
              <a:t>灵活性高，可以直接整复制</a:t>
            </a:r>
            <a:r>
              <a:rPr lang="en-US" altLang="zh-CN" dirty="0" smtClean="0">
                <a:latin typeface="+mj-lt"/>
                <a:ea typeface="Roboto"/>
                <a:cs typeface="Microsoft Himalaya" panose="01010100010101010101" pitchFamily="2" charset="0"/>
              </a:rPr>
              <a:t>FCST</a:t>
            </a:r>
            <a:r>
              <a:rPr lang="zh-CN" altLang="en-US" dirty="0" smtClean="0">
                <a:latin typeface="+mj-lt"/>
                <a:ea typeface="Roboto"/>
                <a:cs typeface="Microsoft Himalaya" panose="01010100010101010101" pitchFamily="2" charset="0"/>
              </a:rPr>
              <a:t>到</a:t>
            </a:r>
            <a:r>
              <a:rPr lang="en-US" altLang="zh-CN" dirty="0" err="1" smtClean="0">
                <a:latin typeface="+mj-lt"/>
                <a:ea typeface="Roboto"/>
                <a:cs typeface="Microsoft Himalaya" panose="01010100010101010101" pitchFamily="2" charset="0"/>
              </a:rPr>
              <a:t>Focest</a:t>
            </a:r>
            <a:r>
              <a:rPr lang="zh-CN" altLang="en-US" dirty="0" smtClean="0">
                <a:latin typeface="+mj-lt"/>
                <a:ea typeface="Roboto"/>
                <a:cs typeface="Microsoft Himalaya" panose="01010100010101010101" pitchFamily="2" charset="0"/>
              </a:rPr>
              <a:t>表中，删减行列到标准格式即可</a:t>
            </a:r>
            <a:r>
              <a:rPr lang="zh-CN" altLang="en-US" sz="2000" dirty="0" smtClean="0">
                <a:latin typeface="+mj-lt"/>
                <a:ea typeface="Roboto"/>
                <a:cs typeface="Microsoft Himalaya" panose="01010100010101010101" pitchFamily="2" charset="0"/>
              </a:rPr>
              <a:t>。</a:t>
            </a:r>
            <a:endParaRPr lang="en-US" altLang="zh-CN" sz="2000" dirty="0" smtClean="0">
              <a:latin typeface="+mj-lt"/>
              <a:ea typeface="Roboto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85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"/>
          <p:cNvSpPr/>
          <p:nvPr/>
        </p:nvSpPr>
        <p:spPr>
          <a:xfrm>
            <a:off x="-1146411" y="2817077"/>
            <a:ext cx="13770590" cy="5549013"/>
          </a:xfrm>
          <a:custGeom>
            <a:avLst/>
            <a:gdLst/>
            <a:ahLst/>
            <a:cxnLst/>
            <a:rect l="l" t="t" r="r" b="b"/>
            <a:pathLst>
              <a:path w="4864100" h="2819400">
                <a:moveTo>
                  <a:pt x="152389" y="0"/>
                </a:moveTo>
                <a:lnTo>
                  <a:pt x="4711711" y="0"/>
                </a:lnTo>
                <a:cubicBezTo>
                  <a:pt x="4795817" y="0"/>
                  <a:pt x="4864100" y="68283"/>
                  <a:pt x="4864100" y="152389"/>
                </a:cubicBezTo>
                <a:lnTo>
                  <a:pt x="4864100" y="2667011"/>
                </a:lnTo>
                <a:cubicBezTo>
                  <a:pt x="4864100" y="2751173"/>
                  <a:pt x="4795873" y="2819400"/>
                  <a:pt x="4711711" y="2819400"/>
                </a:cubicBezTo>
                <a:lnTo>
                  <a:pt x="152389" y="2819400"/>
                </a:lnTo>
                <a:cubicBezTo>
                  <a:pt x="68283" y="2819400"/>
                  <a:pt x="0" y="2751117"/>
                  <a:pt x="0" y="2667011"/>
                </a:cubicBezTo>
                <a:lnTo>
                  <a:pt x="0" y="152389"/>
                </a:lnTo>
                <a:cubicBezTo>
                  <a:pt x="0" y="68283"/>
                  <a:pt x="68283" y="0"/>
                  <a:pt x="152389" y="0"/>
                </a:cubicBezTo>
                <a:close/>
              </a:path>
            </a:pathLst>
          </a:custGeom>
          <a:solidFill>
            <a:srgbClr val="3068DB">
              <a:alpha val="10196"/>
            </a:srgbClr>
          </a:solidFill>
        </p:spPr>
      </p:sp>
      <p:pic>
        <p:nvPicPr>
          <p:cNvPr id="3" name="Image 1" descr="https://kimi-img.moonshot.cn/pub/slides/slides_tmpl/image/25-09-05-18:06:13-d2tbc5dnfo2stf9djov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920000" flipH="1">
            <a:off x="10808335" y="-596265"/>
            <a:ext cx="2172335" cy="2176780"/>
          </a:xfrm>
          <a:prstGeom prst="rect">
            <a:avLst/>
          </a:prstGeom>
        </p:spPr>
      </p:pic>
      <p:pic>
        <p:nvPicPr>
          <p:cNvPr id="4" name="Image 2" descr="https://kimi-img.moonshot.cn/pub/slides/slides_tmpl/image/25-09-05-18:06:13-d2tbc5dnfo2stf9djov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82955" y="5003800"/>
            <a:ext cx="1850390" cy="1854200"/>
          </a:xfrm>
          <a:prstGeom prst="rect">
            <a:avLst/>
          </a:prstGeom>
        </p:spPr>
      </p:pic>
      <p:pic>
        <p:nvPicPr>
          <p:cNvPr id="5" name="Image 3" descr="https://kimi-img.moonshot.cn/pub/slides/slides_tmpl/image/25-09-05-18:06:14-d2tbc5lnfo2stf9djp50.png"/>
          <p:cNvPicPr>
            <a:picLocks noChangeAspect="1"/>
          </p:cNvPicPr>
          <p:nvPr/>
        </p:nvPicPr>
        <p:blipFill>
          <a:blip r:embed="rId4"/>
          <a:srcRect t="52708" r="29812"/>
          <a:stretch>
            <a:fillRect/>
          </a:stretch>
        </p:blipFill>
        <p:spPr>
          <a:xfrm>
            <a:off x="7011670" y="0"/>
            <a:ext cx="5180330" cy="1963420"/>
          </a:xfrm>
          <a:prstGeom prst="rect">
            <a:avLst/>
          </a:prstGeom>
        </p:spPr>
      </p:pic>
      <p:pic>
        <p:nvPicPr>
          <p:cNvPr id="6" name="Image 4" descr="https://kimi-img.moonshot.cn/pub/slides/slides_tmpl/image/25-09-05-18:06:13-d2tbc5dnfo2stf9djou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34290" y="183515"/>
            <a:ext cx="547370" cy="963930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79450" y="4305300"/>
            <a:ext cx="1219200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CN" sz="1600" dirty="0" smtClean="0"/>
              <a:t>·</a:t>
            </a:r>
            <a:endParaRPr lang="en-US" sz="1600" dirty="0"/>
          </a:p>
        </p:txBody>
      </p:sp>
      <p:sp>
        <p:nvSpPr>
          <p:cNvPr id="13" name="AutoShape 2" descr="image"/>
          <p:cNvSpPr>
            <a:spLocks noChangeAspect="1" noChangeArrowheads="1"/>
          </p:cNvSpPr>
          <p:nvPr/>
        </p:nvSpPr>
        <p:spPr bwMode="auto">
          <a:xfrm>
            <a:off x="1514475" y="-18415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14" name="AutoShape 3" descr="image"/>
          <p:cNvSpPr>
            <a:spLocks noChangeAspect="1" noChangeArrowheads="1"/>
          </p:cNvSpPr>
          <p:nvPr/>
        </p:nvSpPr>
        <p:spPr bwMode="auto">
          <a:xfrm>
            <a:off x="1514475" y="-1003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15" name="AutoShape 4" descr="image"/>
          <p:cNvSpPr>
            <a:spLocks noChangeAspect="1" noChangeArrowheads="1"/>
          </p:cNvSpPr>
          <p:nvPr/>
        </p:nvSpPr>
        <p:spPr bwMode="auto">
          <a:xfrm>
            <a:off x="1514475" y="-165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18" name="AutoShape 5" descr="image"/>
          <p:cNvSpPr>
            <a:spLocks noChangeAspect="1" noChangeArrowheads="1"/>
          </p:cNvSpPr>
          <p:nvPr/>
        </p:nvSpPr>
        <p:spPr bwMode="auto">
          <a:xfrm>
            <a:off x="1514475" y="1238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19" name="AutoShape 6" descr="image"/>
          <p:cNvSpPr>
            <a:spLocks noChangeAspect="1" noChangeArrowheads="1"/>
          </p:cNvSpPr>
          <p:nvPr/>
        </p:nvSpPr>
        <p:spPr bwMode="auto">
          <a:xfrm>
            <a:off x="1514475" y="962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0" name="AutoShape 7" descr="image"/>
          <p:cNvSpPr>
            <a:spLocks noChangeAspect="1" noChangeArrowheads="1"/>
          </p:cNvSpPr>
          <p:nvPr/>
        </p:nvSpPr>
        <p:spPr bwMode="auto">
          <a:xfrm>
            <a:off x="1514475" y="12509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1" name="AutoShape 8" descr="image"/>
          <p:cNvSpPr>
            <a:spLocks noChangeAspect="1" noChangeArrowheads="1"/>
          </p:cNvSpPr>
          <p:nvPr/>
        </p:nvSpPr>
        <p:spPr bwMode="auto">
          <a:xfrm>
            <a:off x="63500" y="20891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2" name="AutoShape 9" descr="image"/>
          <p:cNvSpPr>
            <a:spLocks noChangeAspect="1" noChangeArrowheads="1"/>
          </p:cNvSpPr>
          <p:nvPr/>
        </p:nvSpPr>
        <p:spPr bwMode="auto">
          <a:xfrm>
            <a:off x="1514475" y="23780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3" name="AutoShape 11" descr="image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sp>
        <p:nvSpPr>
          <p:cNvPr id="2" name="AutoShape 2" descr="image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TW" altLang="en-US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227994"/>
              </p:ext>
            </p:extLst>
          </p:nvPr>
        </p:nvGraphicFramePr>
        <p:xfrm>
          <a:off x="1203915" y="1014451"/>
          <a:ext cx="9787829" cy="5303319"/>
        </p:xfrm>
        <a:graphic>
          <a:graphicData uri="http://schemas.openxmlformats.org/drawingml/2006/table">
            <a:tbl>
              <a:tblPr/>
              <a:tblGrid>
                <a:gridCol w="4981248"/>
                <a:gridCol w="4806581"/>
              </a:tblGrid>
              <a:tr h="458907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333333"/>
                          </a:solidFill>
                          <a:effectLst/>
                        </a:rPr>
                        <a:t>Microsoft Access 2003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333333"/>
                          </a:solidFill>
                          <a:effectLst/>
                        </a:rPr>
                        <a:t>Excel VBA </a:t>
                      </a:r>
                      <a:r>
                        <a:rPr lang="zh-TW" altLang="en-US" b="1" dirty="0">
                          <a:solidFill>
                            <a:srgbClr val="333333"/>
                          </a:solidFill>
                          <a:effectLst/>
                        </a:rPr>
                        <a:t>宏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1147268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 smtClean="0">
                          <a:effectLst/>
                        </a:rPr>
                        <a:t>公司电脑安装不上，目前仅有一台电脑可用。</a:t>
                      </a:r>
                      <a:endParaRPr lang="zh-CN" altLang="en-US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 smtClean="0">
                          <a:effectLst/>
                        </a:rPr>
                        <a:t>可</a:t>
                      </a:r>
                      <a:r>
                        <a:rPr lang="zh-CN" altLang="en-US" dirty="0">
                          <a:effectLst/>
                        </a:rPr>
                        <a:t>在所有</a:t>
                      </a:r>
                      <a:r>
                        <a:rPr lang="en-US" altLang="zh-CN" dirty="0" smtClean="0">
                          <a:effectLst/>
                        </a:rPr>
                        <a:t>Excel</a:t>
                      </a:r>
                      <a:r>
                        <a:rPr lang="zh-CN" altLang="en-US" dirty="0" smtClean="0">
                          <a:effectLst/>
                        </a:rPr>
                        <a:t>中</a:t>
                      </a:r>
                      <a:r>
                        <a:rPr lang="zh-CN" altLang="en-US" dirty="0">
                          <a:effectLst/>
                        </a:rPr>
                        <a:t>运</a:t>
                      </a:r>
                      <a:r>
                        <a:rPr lang="zh-CN" altLang="en-US" dirty="0" smtClean="0">
                          <a:effectLst/>
                        </a:rPr>
                        <a:t>行。</a:t>
                      </a:r>
                      <a:endParaRPr lang="zh-CN" altLang="en-US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</a:tr>
              <a:tr h="1136824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 smtClean="0">
                          <a:effectLst/>
                        </a:rPr>
                        <a:t>成品料号唯一（不同业务的</a:t>
                      </a:r>
                      <a:r>
                        <a:rPr lang="en-US" altLang="zh-CN" dirty="0" smtClean="0">
                          <a:effectLst/>
                        </a:rPr>
                        <a:t>FOCEST,</a:t>
                      </a:r>
                      <a:r>
                        <a:rPr lang="zh-CN" altLang="en-US" dirty="0" smtClean="0">
                          <a:effectLst/>
                        </a:rPr>
                        <a:t>因其出货地区不同</a:t>
                      </a:r>
                      <a:r>
                        <a:rPr lang="en-US" altLang="zh-CN" dirty="0" smtClean="0">
                          <a:effectLst/>
                        </a:rPr>
                        <a:t>,</a:t>
                      </a:r>
                      <a:r>
                        <a:rPr lang="zh-CN" altLang="en-US" dirty="0" smtClean="0">
                          <a:effectLst/>
                        </a:rPr>
                        <a:t>可能有相同的成品料号，需手动汇总。）</a:t>
                      </a:r>
                      <a:endParaRPr lang="zh-CN" altLang="en-US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 smtClean="0">
                          <a:effectLst/>
                        </a:rPr>
                        <a:t>不对成品料号唯一性做做约束，有多个相同料号时，自动汇总</a:t>
                      </a:r>
                      <a:r>
                        <a:rPr lang="zh-CN" altLang="en-US" dirty="0" smtClean="0">
                          <a:effectLst/>
                        </a:rPr>
                        <a:t>需求。</a:t>
                      </a:r>
                      <a:endParaRPr lang="zh-CN" altLang="en-US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736926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数据库表结构在设计阶段即已固定，所有数据在录入前必须经过预处理，若数据格式不符规范，系统会直接拦截并抛出错误，阻止录入流程。由于结构刚性，后续若需修改字段或调整逻辑，流程复杂、耗时较长，维护成本高。完成数据生成的最终步骤，还需将其从数据库中专门导出为</a:t>
                      </a:r>
                      <a:r>
                        <a:rPr lang="en-US" altLang="zh-CN" dirty="0" smtClean="0"/>
                        <a:t>Excel</a:t>
                      </a:r>
                      <a:r>
                        <a:rPr lang="zh-CN" altLang="en-US" dirty="0" smtClean="0"/>
                        <a:t>文件。</a:t>
                      </a:r>
                      <a:endParaRPr lang="zh-CN" altLang="en-US" dirty="0"/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0" dirty="0" smtClean="0"/>
                        <a:t>Excel </a:t>
                      </a:r>
                      <a:r>
                        <a:rPr lang="en-US" altLang="zh-TW" b="0" dirty="0" smtClean="0">
                          <a:solidFill>
                            <a:srgbClr val="333333"/>
                          </a:solidFill>
                          <a:effectLst/>
                        </a:rPr>
                        <a:t>VBA </a:t>
                      </a:r>
                      <a:r>
                        <a:rPr lang="zh-TW" altLang="en-US" b="0" dirty="0" smtClean="0">
                          <a:solidFill>
                            <a:srgbClr val="333333"/>
                          </a:solidFill>
                          <a:effectLst/>
                        </a:rPr>
                        <a:t>宏</a:t>
                      </a:r>
                      <a:r>
                        <a:rPr lang="zh-CN" altLang="en-US" dirty="0" smtClean="0"/>
                        <a:t>优</a:t>
                      </a:r>
                      <a:r>
                        <a:rPr lang="zh-CN" altLang="en-US" dirty="0" smtClean="0"/>
                        <a:t>势在于其栏极高灵活性，支持用户根据具体需求自由增加、删除、隐藏或调整顺序，并可直接将原始数据（如完整</a:t>
                      </a:r>
                      <a:r>
                        <a:rPr lang="en-US" altLang="zh-CN" dirty="0" err="1" smtClean="0"/>
                        <a:t>Fcst</a:t>
                      </a:r>
                      <a:r>
                        <a:rPr lang="zh-CN" altLang="en-US" dirty="0" smtClean="0"/>
                        <a:t>报表）粘贴入内进行可视化的整理与筛选，有效避免了在外部整理时可能出现的抄写或格式错误。整个数据处理流程仅需在最终执行前，于模板中将数据整理成程序所需的特定格式即可</a:t>
                      </a:r>
                      <a:r>
                        <a:rPr lang="zh-CN" altLang="en-US" dirty="0" smtClean="0"/>
                        <a:t>，最</a:t>
                      </a:r>
                      <a:r>
                        <a:rPr lang="zh-CN" altLang="en-US" dirty="0" smtClean="0"/>
                        <a:t>终输出为标准格式的</a:t>
                      </a:r>
                      <a:r>
                        <a:rPr lang="en-US" altLang="zh-CN" dirty="0" smtClean="0"/>
                        <a:t>Excel</a:t>
                      </a:r>
                      <a:r>
                        <a:rPr lang="zh-CN" altLang="en-US" dirty="0" smtClean="0"/>
                        <a:t>数据分析表</a:t>
                      </a:r>
                      <a:r>
                        <a:rPr lang="zh-CN" altLang="en-US" dirty="0" smtClean="0"/>
                        <a:t>，可</a:t>
                      </a:r>
                      <a:r>
                        <a:rPr lang="zh-CN" altLang="en-US" dirty="0" smtClean="0"/>
                        <a:t>直接在工作流中被</a:t>
                      </a:r>
                      <a:r>
                        <a:rPr lang="en-US" altLang="zh-CN" dirty="0" smtClean="0"/>
                        <a:t>VLOOKUP</a:t>
                      </a:r>
                      <a:r>
                        <a:rPr lang="zh-CN" altLang="en-US" dirty="0" smtClean="0"/>
                        <a:t>等函数</a:t>
                      </a:r>
                      <a:r>
                        <a:rPr lang="zh-CN" altLang="en-US" dirty="0" smtClean="0"/>
                        <a:t>引用。</a:t>
                      </a:r>
                      <a:endParaRPr lang="zh-CN" altLang="en-US" dirty="0" smtClean="0"/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sp>
        <p:nvSpPr>
          <p:cNvPr id="24" name="Text 0"/>
          <p:cNvSpPr/>
          <p:nvPr/>
        </p:nvSpPr>
        <p:spPr>
          <a:xfrm>
            <a:off x="-1733266" y="187864"/>
            <a:ext cx="13925266" cy="66938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en-US" altLang="zh-TW" sz="32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Microsoft Access 2003</a:t>
            </a:r>
            <a:r>
              <a:rPr lang="en-US" altLang="zh-TW" sz="24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24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VS  </a:t>
            </a:r>
            <a:r>
              <a:rPr lang="en-US" sz="30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EXCEL </a:t>
            </a:r>
            <a:r>
              <a:rPr lang="en-US" sz="30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VBA</a:t>
            </a:r>
            <a:r>
              <a:rPr lang="zh-CN" altLang="en-US" sz="3000" dirty="0" smtClean="0">
                <a:solidFill>
                  <a:srgbClr val="0C3C8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宏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8:06:12-d2tbc55nfo2stf9djotg.jpeg"/>
          <p:cNvPicPr>
            <a:picLocks noChangeAspect="1"/>
          </p:cNvPicPr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 rot="13080000">
            <a:off x="10614025" y="-642620"/>
            <a:ext cx="2079625" cy="2079625"/>
          </a:xfrm>
          <a:prstGeom prst="ellipse">
            <a:avLst/>
          </a:prstGeom>
          <a:gradFill flip="none" rotWithShape="1">
            <a:gsLst>
              <a:gs pos="0">
                <a:srgbClr val="D1DCF2">
                  <a:alpha val="14000"/>
                </a:srgbClr>
              </a:gs>
              <a:gs pos="25000">
                <a:srgbClr val="B3CBF9">
                  <a:alpha val="46000"/>
                </a:srgbClr>
              </a:gs>
              <a:gs pos="66000">
                <a:srgbClr val="94B9FF">
                  <a:alpha val="77000"/>
                </a:srgbClr>
              </a:gs>
              <a:gs pos="100000">
                <a:srgbClr val="94B9FF">
                  <a:alpha val="94000"/>
                </a:srgbClr>
              </a:gs>
            </a:gsLst>
            <a:lin ang="5400000" scaled="1"/>
          </a:gradFill>
        </p:spPr>
      </p:sp>
      <p:sp>
        <p:nvSpPr>
          <p:cNvPr id="5" name="Text 1"/>
          <p:cNvSpPr/>
          <p:nvPr/>
        </p:nvSpPr>
        <p:spPr>
          <a:xfrm rot="13080000">
            <a:off x="10614025" y="-642620"/>
            <a:ext cx="2079625" cy="207962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6069330" y="1776730"/>
            <a:ext cx="5887085" cy="1128395"/>
          </a:xfrm>
          <a:prstGeom prst="rect">
            <a:avLst/>
          </a:prstGeom>
          <a:noFill/>
        </p:spPr>
        <p:txBody>
          <a:bodyPr wrap="square" lIns="91440" tIns="45720" rIns="91440" bIns="4572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C48C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感谢</a:t>
            </a:r>
            <a:endParaRPr lang="en-US" sz="1600" dirty="0"/>
          </a:p>
        </p:txBody>
      </p:sp>
      <p:pic>
        <p:nvPicPr>
          <p:cNvPr id="8" name="Image 2" descr="https://kimi-img.moonshot.cn/pub/slides/slides_tmpl/image/25-09-05-18:06:27-d2tbc8tnfo2stf9djpt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8200" y="2162810"/>
            <a:ext cx="2831465" cy="4695190"/>
          </a:xfrm>
          <a:prstGeom prst="rect">
            <a:avLst/>
          </a:prstGeom>
        </p:spPr>
      </p:pic>
      <p:pic>
        <p:nvPicPr>
          <p:cNvPr id="9" name="Image 3" descr="https://kimi-img.moonshot.cn/pub/slides/slides_tmpl/image/25-09-05-18:06:13-d2tbc5dnfo2stf9djp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175" y="0"/>
            <a:ext cx="2870835" cy="5048250"/>
          </a:xfrm>
          <a:prstGeom prst="rect">
            <a:avLst/>
          </a:prstGeom>
        </p:spPr>
      </p:pic>
      <p:pic>
        <p:nvPicPr>
          <p:cNvPr id="10" name="Image 4" descr="https://kimi-img.moonshot.cn/pub/slides/slides_tmpl/image/25-09-05-18:06:11-d2tbc4tnfo2stf9djos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53695" y="155575"/>
            <a:ext cx="624840" cy="2007235"/>
          </a:xfrm>
          <a:prstGeom prst="rect">
            <a:avLst/>
          </a:prstGeom>
        </p:spPr>
      </p:pic>
      <p:pic>
        <p:nvPicPr>
          <p:cNvPr id="11" name="Image 5" descr="https://kimi-img.moonshot.cn/pub/slides/slides_tmpl/image/25-09-05-18:06:11-d2tbc4tnfo2stf9djot0.png"/>
          <p:cNvPicPr>
            <a:picLocks noChangeAspect="1"/>
          </p:cNvPicPr>
          <p:nvPr/>
        </p:nvPicPr>
        <p:blipFill>
          <a:blip r:embed="rId7">
            <a:alphaModFix amt="60000"/>
          </a:blip>
          <a:stretch>
            <a:fillRect/>
          </a:stretch>
        </p:blipFill>
        <p:spPr>
          <a:xfrm>
            <a:off x="3910330" y="1856740"/>
            <a:ext cx="880110" cy="880110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6210300" y="3207385"/>
            <a:ext cx="4531360" cy="1128395"/>
          </a:xfrm>
          <a:prstGeom prst="rect">
            <a:avLst/>
          </a:prstGeom>
          <a:noFill/>
        </p:spPr>
        <p:txBody>
          <a:bodyPr wrap="square" lIns="91440" tIns="45720" rIns="91440" bIns="45720" rtlCol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THANKS</a:t>
            </a:r>
            <a:endParaRPr lang="en-US" sz="1600" dirty="0"/>
          </a:p>
        </p:txBody>
      </p:sp>
      <p:pic>
        <p:nvPicPr>
          <p:cNvPr id="15" name="Image 7" descr="https://kimi-img.moonshot.cn/pub/slides/slides_tmpl/image/25-09-05-18:06:15-d2tbc5tnfo2stf9djp7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0445" y="2961005"/>
            <a:ext cx="4531995" cy="7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963</Words>
  <Application>Microsoft Office PowerPoint</Application>
  <PresentationFormat>自訂</PresentationFormat>
  <Paragraphs>57</Paragraphs>
  <Slides>10</Slides>
  <Notes>10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20" baseType="lpstr">
      <vt:lpstr>Arial</vt:lpstr>
      <vt:lpstr>新細明體</vt:lpstr>
      <vt:lpstr>Calibri</vt:lpstr>
      <vt:lpstr>等线</vt:lpstr>
      <vt:lpstr>Microsoft Himalaya</vt:lpstr>
      <vt:lpstr>Roboto</vt:lpstr>
      <vt:lpstr>MiSans</vt:lpstr>
      <vt:lpstr>Calibri Light</vt:lpstr>
      <vt:lpstr>Noto Sans SC</vt:lpstr>
      <vt:lpstr>Custom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Moonshot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TPI全员生产力革新全景解码</dc:title>
  <dc:subject>TPI全员生产力革新全景解码</dc:subject>
  <dc:creator>Kimi</dc:creator>
  <cp:lastModifiedBy>Yaxing_Feng(19IPDPMC_冯亚星)</cp:lastModifiedBy>
  <cp:revision>59</cp:revision>
  <dcterms:created xsi:type="dcterms:W3CDTF">2025-10-29T04:56:18Z</dcterms:created>
  <dcterms:modified xsi:type="dcterms:W3CDTF">2025-10-29T11:44:21Z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{"Label":"TPI全员生产力革新全景解码","ContentProducer":"001191110108MACG2KBH8F10000","ProduceID":"d40mdg2vqs8d05rafb20","ReservedCode1":"","ContentPropagator":"001191110108MACG2KBH8F20000","PropagateID":"d40mdg2vqs8d05rafb20","ReservedCode2":""}</vt:lpwstr>
  </property>
  <property fmtid="{D5CDD505-2E9C-101B-9397-08002B2CF9AE}" pid="3" name="ICV">
    <vt:lpwstr>5F56C66DD384F1B0729E0169537268E1_43</vt:lpwstr>
  </property>
  <property fmtid="{D5CDD505-2E9C-101B-9397-08002B2CF9AE}" pid="4" name="KSOProductBuildVer">
    <vt:lpwstr>2052-12.1.23141.23141</vt:lpwstr>
  </property>
</Properties>
</file>