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8" Type="http://schemas.openxmlformats.org/officeDocument/2006/relationships/tableStyles" Target="tableStyles.xml"/><Relationship Id="rId57" Type="http://schemas.openxmlformats.org/officeDocument/2006/relationships/viewProps" Target="viewProps.xml"/><Relationship Id="rId56" Type="http://schemas.openxmlformats.org/officeDocument/2006/relationships/presProps" Target="presProps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jpeg"/><Relationship Id="rId8" Type="http://schemas.openxmlformats.org/officeDocument/2006/relationships/image" Target="../media/image22.jpeg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Relationship Id="rId3" Type="http://schemas.openxmlformats.org/officeDocument/2006/relationships/image" Target="../media/image17.png"/><Relationship Id="rId24" Type="http://schemas.openxmlformats.org/officeDocument/2006/relationships/slideLayout" Target="../slideLayouts/slideLayout1.xml"/><Relationship Id="rId23" Type="http://schemas.openxmlformats.org/officeDocument/2006/relationships/image" Target="../media/image37.png"/><Relationship Id="rId22" Type="http://schemas.openxmlformats.org/officeDocument/2006/relationships/image" Target="../media/image36.png"/><Relationship Id="rId21" Type="http://schemas.openxmlformats.org/officeDocument/2006/relationships/image" Target="../media/image35.png"/><Relationship Id="rId20" Type="http://schemas.openxmlformats.org/officeDocument/2006/relationships/image" Target="../media/image34.jpeg"/><Relationship Id="rId2" Type="http://schemas.openxmlformats.org/officeDocument/2006/relationships/image" Target="../media/image16.png"/><Relationship Id="rId19" Type="http://schemas.openxmlformats.org/officeDocument/2006/relationships/image" Target="../media/image33.jpeg"/><Relationship Id="rId18" Type="http://schemas.openxmlformats.org/officeDocument/2006/relationships/image" Target="../media/image32.png"/><Relationship Id="rId17" Type="http://schemas.openxmlformats.org/officeDocument/2006/relationships/image" Target="../media/image31.jpeg"/><Relationship Id="rId16" Type="http://schemas.openxmlformats.org/officeDocument/2006/relationships/image" Target="../media/image30.png"/><Relationship Id="rId15" Type="http://schemas.openxmlformats.org/officeDocument/2006/relationships/image" Target="../media/image29.png"/><Relationship Id="rId14" Type="http://schemas.openxmlformats.org/officeDocument/2006/relationships/image" Target="../media/image28.png"/><Relationship Id="rId13" Type="http://schemas.openxmlformats.org/officeDocument/2006/relationships/image" Target="../media/image27.png"/><Relationship Id="rId12" Type="http://schemas.openxmlformats.org/officeDocument/2006/relationships/image" Target="../media/image26.jpeg"/><Relationship Id="rId11" Type="http://schemas.openxmlformats.org/officeDocument/2006/relationships/image" Target="../media/image25.jpeg"/><Relationship Id="rId10" Type="http://schemas.openxmlformats.org/officeDocument/2006/relationships/image" Target="../media/image24.png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51.png"/><Relationship Id="rId7" Type="http://schemas.openxmlformats.org/officeDocument/2006/relationships/image" Target="../media/image50.png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5.png"/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6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5.png"/><Relationship Id="rId8" Type="http://schemas.openxmlformats.org/officeDocument/2006/relationships/image" Target="../media/image64.jpeg"/><Relationship Id="rId7" Type="http://schemas.openxmlformats.org/officeDocument/2006/relationships/image" Target="../media/image63.jpeg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71.png"/><Relationship Id="rId14" Type="http://schemas.openxmlformats.org/officeDocument/2006/relationships/image" Target="../media/image70.png"/><Relationship Id="rId13" Type="http://schemas.openxmlformats.org/officeDocument/2006/relationships/image" Target="../media/image69.png"/><Relationship Id="rId12" Type="http://schemas.openxmlformats.org/officeDocument/2006/relationships/image" Target="../media/image68.png"/><Relationship Id="rId11" Type="http://schemas.openxmlformats.org/officeDocument/2006/relationships/image" Target="../media/image67.png"/><Relationship Id="rId10" Type="http://schemas.openxmlformats.org/officeDocument/2006/relationships/image" Target="../media/image66.png"/><Relationship Id="rId1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image" Target="../media/image7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image" Target="../media/image7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5.jpeg"/><Relationship Id="rId4" Type="http://schemas.openxmlformats.org/officeDocument/2006/relationships/image" Target="../media/image84.png"/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image" Target="../media/image81.pn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93.png"/><Relationship Id="rId7" Type="http://schemas.openxmlformats.org/officeDocument/2006/relationships/image" Target="../media/image92.png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image" Target="../media/image86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2.png"/><Relationship Id="rId8" Type="http://schemas.openxmlformats.org/officeDocument/2006/relationships/image" Target="../media/image101.jpeg"/><Relationship Id="rId7" Type="http://schemas.openxmlformats.org/officeDocument/2006/relationships/image" Target="../media/image100.jpeg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Relationship Id="rId3" Type="http://schemas.openxmlformats.org/officeDocument/2006/relationships/image" Target="../media/image96.png"/><Relationship Id="rId2" Type="http://schemas.openxmlformats.org/officeDocument/2006/relationships/image" Target="../media/image95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03.png"/><Relationship Id="rId1" Type="http://schemas.openxmlformats.org/officeDocument/2006/relationships/image" Target="../media/image94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7.png"/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image" Target="../media/image104.png"/></Relationships>
</file>

<file path=ppt/slides/_rels/slide3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13.jpeg"/><Relationship Id="rId5" Type="http://schemas.openxmlformats.org/officeDocument/2006/relationships/image" Target="../media/image112.png"/><Relationship Id="rId4" Type="http://schemas.openxmlformats.org/officeDocument/2006/relationships/image" Target="../media/image111.png"/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image" Target="../media/image108.jpe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2.png"/><Relationship Id="rId8" Type="http://schemas.openxmlformats.org/officeDocument/2006/relationships/image" Target="../media/image121.png"/><Relationship Id="rId7" Type="http://schemas.openxmlformats.org/officeDocument/2006/relationships/image" Target="../media/image120.png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14.png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28.png"/><Relationship Id="rId5" Type="http://schemas.openxmlformats.org/officeDocument/2006/relationships/image" Target="../media/image127.jpeg"/><Relationship Id="rId4" Type="http://schemas.openxmlformats.org/officeDocument/2006/relationships/image" Target="../media/image126.png"/><Relationship Id="rId3" Type="http://schemas.openxmlformats.org/officeDocument/2006/relationships/image" Target="../media/image125.jpeg"/><Relationship Id="rId2" Type="http://schemas.openxmlformats.org/officeDocument/2006/relationships/image" Target="../media/image124.png"/><Relationship Id="rId1" Type="http://schemas.openxmlformats.org/officeDocument/2006/relationships/image" Target="../media/image123.pn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image" Target="../media/image1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3.png"/><Relationship Id="rId1" Type="http://schemas.openxmlformats.org/officeDocument/2006/relationships/image" Target="../media/image132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6.jpeg"/><Relationship Id="rId2" Type="http://schemas.openxmlformats.org/officeDocument/2006/relationships/image" Target="../media/image135.png"/><Relationship Id="rId1" Type="http://schemas.openxmlformats.org/officeDocument/2006/relationships/image" Target="../media/image134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9.png"/><Relationship Id="rId1" Type="http://schemas.openxmlformats.org/officeDocument/2006/relationships/image" Target="../media/image1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1.png"/><Relationship Id="rId1" Type="http://schemas.openxmlformats.org/officeDocument/2006/relationships/image" Target="../media/image14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3.png"/><Relationship Id="rId1" Type="http://schemas.openxmlformats.org/officeDocument/2006/relationships/image" Target="../media/image142.png"/></Relationships>
</file>

<file path=ppt/slides/_rels/slide4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4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51.png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4" Type="http://schemas.openxmlformats.org/officeDocument/2006/relationships/image" Target="../media/image148.png"/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image" Target="../media/image145.png"/></Relationships>
</file>

<file path=ppt/slides/_rels/slide4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56.png"/><Relationship Id="rId4" Type="http://schemas.openxmlformats.org/officeDocument/2006/relationships/image" Target="../media/image155.jpeg"/><Relationship Id="rId3" Type="http://schemas.openxmlformats.org/officeDocument/2006/relationships/image" Target="../media/image154.jpeg"/><Relationship Id="rId2" Type="http://schemas.openxmlformats.org/officeDocument/2006/relationships/image" Target="../media/image153.png"/><Relationship Id="rId1" Type="http://schemas.openxmlformats.org/officeDocument/2006/relationships/image" Target="../media/image152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7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2635079" y="3924030"/>
            <a:ext cx="5255895" cy="1089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305" algn="l" rtl="0" eaLnBrk="0">
              <a:lnSpc>
                <a:spcPts val="2020"/>
              </a:lnSpc>
            </a:pPr>
            <a:r>
              <a:rPr sz="1500" b="1" kern="0" spc="4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SHUYI</a:t>
            </a:r>
            <a:r>
              <a:rPr sz="1500" b="1" kern="0" spc="-32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b="1" kern="0" spc="4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LINK</a:t>
            </a:r>
            <a:r>
              <a:rPr sz="1500" b="1" kern="0" spc="21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4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</a:t>
            </a:r>
            <a:r>
              <a:rPr sz="1500" kern="0" spc="21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4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DIGITA</a:t>
            </a:r>
            <a:r>
              <a:rPr sz="1500" kern="0" spc="3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L</a:t>
            </a:r>
            <a:r>
              <a:rPr sz="1500" kern="0" spc="21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3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FACTORY</a:t>
            </a:r>
            <a:r>
              <a:rPr sz="1500" kern="0" spc="14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3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SOLUTION</a:t>
            </a:r>
            <a:endParaRPr sz="15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0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35580" indent="-2723515" algn="l" rtl="0" eaLnBrk="0">
              <a:lnSpc>
                <a:spcPct val="105000"/>
              </a:lnSpc>
              <a:spcBef>
                <a:spcPts val="5"/>
              </a:spcBef>
            </a:pPr>
            <a:r>
              <a:rPr sz="2100" b="1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数益工联</a:t>
            </a:r>
            <a:r>
              <a:rPr sz="2100" b="1" kern="0" spc="3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100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</a:t>
            </a:r>
            <a:r>
              <a:rPr sz="2100" kern="0" spc="2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100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芜湖罗尔科精密工业有限公司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</a:t>
            </a:r>
            <a:r>
              <a:rPr sz="2100" kern="0" spc="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数字化工厂解决方案</a:t>
            </a:r>
            <a:endParaRPr sz="21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678967" y="2680256"/>
            <a:ext cx="6938188" cy="64293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96479" y="456940"/>
            <a:ext cx="197162" cy="8051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676644" y="2191511"/>
            <a:ext cx="5399531" cy="276758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04932" y="6024020"/>
            <a:ext cx="1468800" cy="33762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04268" y="512317"/>
            <a:ext cx="1432444" cy="343351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787519" y="6021746"/>
            <a:ext cx="916544" cy="3367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800166" y="1381800"/>
            <a:ext cx="4143711" cy="4246322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4870437" y="1976831"/>
            <a:ext cx="1921510" cy="2696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75" algn="l" rtl="0" eaLnBrk="0">
              <a:lnSpc>
                <a:spcPct val="89000"/>
              </a:lnSpc>
            </a:pPr>
            <a:r>
              <a:rPr sz="2000" b="1" kern="0" spc="50" dirty="0">
                <a:solidFill>
                  <a:srgbClr val="0081C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1/ </a:t>
            </a:r>
            <a:r>
              <a:rPr sz="2000" b="1" kern="0" spc="5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项目概述</a:t>
            </a:r>
            <a:endParaRPr sz="20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4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270" algn="l" rtl="0" eaLnBrk="0">
              <a:lnSpc>
                <a:spcPct val="205000"/>
              </a:lnSpc>
              <a:spcBef>
                <a:spcPts val="5"/>
              </a:spcBef>
            </a:pPr>
            <a:r>
              <a:rPr sz="2000" b="1" kern="0" spc="70" dirty="0">
                <a:solidFill>
                  <a:srgbClr val="A6A6A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2/ </a:t>
            </a:r>
            <a:r>
              <a:rPr sz="2000" b="1" kern="0" spc="70" dirty="0">
                <a:solidFill>
                  <a:srgbClr val="A6A6A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方案规划说明</a:t>
            </a:r>
            <a:r>
              <a:rPr sz="2000" b="1" kern="0" spc="40" dirty="0">
                <a:solidFill>
                  <a:srgbClr val="A6A6A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000" b="1" kern="0" spc="70" dirty="0">
                <a:solidFill>
                  <a:srgbClr val="A6A6A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3/ </a:t>
            </a:r>
            <a:r>
              <a:rPr sz="2000" b="1" kern="0" spc="70" dirty="0">
                <a:solidFill>
                  <a:srgbClr val="A6A6A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项目实施效果</a:t>
            </a:r>
            <a:r>
              <a:rPr sz="2000" b="1" kern="0" spc="50" dirty="0">
                <a:solidFill>
                  <a:srgbClr val="A6A6A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000" b="1" kern="0" spc="70" dirty="0">
                <a:solidFill>
                  <a:srgbClr val="A6A6A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4/ </a:t>
            </a:r>
            <a:r>
              <a:rPr sz="2000" b="1" kern="0" spc="70" dirty="0">
                <a:solidFill>
                  <a:srgbClr val="A6A6A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实施规划安排</a:t>
            </a:r>
            <a:endParaRPr sz="20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04932" y="6024020"/>
            <a:ext cx="1468800" cy="337624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04268" y="512317"/>
            <a:ext cx="1432444" cy="343351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787519" y="6021746"/>
            <a:ext cx="916544" cy="3367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5068823" y="1314132"/>
            <a:ext cx="6541007" cy="4233227"/>
            <a:chOff x="0" y="0"/>
            <a:chExt cx="6541007" cy="4233227"/>
          </a:xfrm>
        </p:grpSpPr>
        <p:pic>
          <p:nvPicPr>
            <p:cNvPr id="28" name="picture 2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6541007" cy="4233227"/>
            </a:xfrm>
            <a:prstGeom prst="rect">
              <a:avLst/>
            </a:prstGeom>
          </p:spPr>
        </p:pic>
        <p:sp>
          <p:nvSpPr>
            <p:cNvPr id="30" name="textbox 30"/>
            <p:cNvSpPr/>
            <p:nvPr/>
          </p:nvSpPr>
          <p:spPr>
            <a:xfrm>
              <a:off x="-12700" y="-12700"/>
              <a:ext cx="6566534" cy="42589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937510" algn="l" rtl="0" eaLnBrk="0">
                <a:lnSpc>
                  <a:spcPct val="87000"/>
                </a:lnSpc>
              </a:pPr>
              <a:r>
                <a:rPr sz="2300" b="1" kern="0" spc="190" dirty="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开源</a:t>
              </a:r>
              <a:endParaRPr sz="2300" dirty="0">
                <a:latin typeface="微软雅黑"/>
                <a:ea typeface="微软雅黑"/>
                <a:cs typeface="微软雅黑"/>
              </a:endParaRPr>
            </a:p>
            <a:p>
              <a:pPr algn="l" rtl="0" eaLnBrk="0">
                <a:lnSpc>
                  <a:spcPct val="10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343785" algn="l" rtl="0" eaLnBrk="0">
                <a:lnSpc>
                  <a:spcPts val="2390"/>
                </a:lnSpc>
                <a:spcBef>
                  <a:spcPts val="515"/>
                </a:spcBef>
              </a:pPr>
              <a:r>
                <a:rPr sz="1700" kern="0" spc="4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品牌效应</a:t>
              </a:r>
              <a:r>
                <a:rPr sz="1700" kern="0" spc="20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17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| </a:t>
              </a:r>
              <a:r>
                <a:rPr sz="1700" kern="0" spc="4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新订单</a:t>
              </a:r>
              <a:endParaRPr sz="1700" dirty="0">
                <a:latin typeface="微软雅黑"/>
                <a:ea typeface="微软雅黑"/>
                <a:cs typeface="微软雅黑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619375" algn="l" rtl="0" eaLnBrk="0">
                <a:lnSpc>
                  <a:spcPct val="90000"/>
                </a:lnSpc>
                <a:spcBef>
                  <a:spcPts val="695"/>
                </a:spcBef>
              </a:pPr>
              <a:r>
                <a:rPr sz="2300" b="1" kern="0" spc="270" dirty="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降本增效</a:t>
              </a:r>
              <a:endParaRPr sz="2300" dirty="0">
                <a:latin typeface="微软雅黑"/>
                <a:ea typeface="微软雅黑"/>
                <a:cs typeface="微软雅黑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44675" algn="l" rtl="0" eaLnBrk="0">
                <a:lnSpc>
                  <a:spcPts val="2390"/>
                </a:lnSpc>
                <a:spcBef>
                  <a:spcPts val="515"/>
                </a:spcBef>
              </a:pPr>
              <a:r>
                <a:rPr sz="1700" kern="0" spc="8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进度实时监控</a:t>
              </a:r>
              <a:r>
                <a:rPr sz="1700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| </a:t>
              </a:r>
              <a:r>
                <a:rPr sz="1700" kern="0" spc="8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工艺参数管控</a:t>
              </a:r>
              <a:endParaRPr sz="1700" dirty="0">
                <a:latin typeface="微软雅黑"/>
                <a:ea typeface="微软雅黑"/>
                <a:cs typeface="微软雅黑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590800" algn="l" rtl="0" eaLnBrk="0">
                <a:lnSpc>
                  <a:spcPct val="86000"/>
                </a:lnSpc>
                <a:spcBef>
                  <a:spcPts val="700"/>
                </a:spcBef>
              </a:pPr>
              <a:r>
                <a:rPr sz="2300" b="1" kern="0" spc="300" dirty="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透明工厂</a:t>
              </a:r>
              <a:endParaRPr sz="2300" dirty="0">
                <a:latin typeface="微软雅黑"/>
                <a:ea typeface="微软雅黑"/>
                <a:cs typeface="微软雅黑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4310" algn="l" rtl="0" eaLnBrk="0">
                <a:lnSpc>
                  <a:spcPts val="2390"/>
                </a:lnSpc>
                <a:spcBef>
                  <a:spcPts val="5"/>
                </a:spcBef>
              </a:pPr>
              <a:r>
                <a:rPr sz="1700" kern="0" spc="5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设备物联采集</a:t>
              </a:r>
              <a:r>
                <a:rPr sz="1700" kern="0" spc="20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17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| </a:t>
              </a:r>
              <a:r>
                <a:rPr sz="1700" kern="0" spc="5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解除“黑箱</a:t>
              </a:r>
              <a:r>
                <a:rPr sz="1700" kern="0" spc="-15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1700" kern="0" spc="5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”</a:t>
              </a:r>
              <a:r>
                <a:rPr sz="17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| </a:t>
              </a:r>
              <a:r>
                <a:rPr sz="1700" kern="0" spc="5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标准化</a:t>
              </a:r>
              <a:endParaRPr sz="1700" dirty="0">
                <a:latin typeface="微软雅黑"/>
                <a:ea typeface="微软雅黑"/>
                <a:cs typeface="微软雅黑"/>
              </a:endParaRPr>
            </a:p>
          </p:txBody>
        </p:sp>
      </p:grpSp>
      <p:sp>
        <p:nvSpPr>
          <p:cNvPr id="32" name="textbox 32"/>
          <p:cNvSpPr/>
          <p:nvPr/>
        </p:nvSpPr>
        <p:spPr>
          <a:xfrm>
            <a:off x="1520558" y="1126235"/>
            <a:ext cx="3371850" cy="2919095"/>
          </a:xfrm>
          <a:prstGeom prst="rect">
            <a:avLst/>
          </a:prstGeom>
          <a:solidFill>
            <a:srgbClr val="DFEAF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4960" algn="l" rtl="0" eaLnBrk="0">
              <a:lnSpc>
                <a:spcPct val="88000"/>
              </a:lnSpc>
              <a:spcBef>
                <a:spcPts val="0"/>
              </a:spcBef>
            </a:pPr>
            <a:r>
              <a:rPr sz="2000" b="1" kern="0" spc="-1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罗尔科精密工业有限公司</a:t>
            </a:r>
            <a:endParaRPr sz="20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5590" indent="270510" algn="l" rtl="0" eaLnBrk="0">
              <a:lnSpc>
                <a:spcPct val="147000"/>
              </a:lnSpc>
              <a:spcBef>
                <a:spcPts val="0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芜湖罗尔科精密工业有限公司于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2013年03月26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日成立</a:t>
            </a:r>
            <a:r>
              <a:rPr sz="1400" kern="0" spc="-1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。公司经营        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范围包括：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精密冷成形金属件</a:t>
            </a:r>
            <a:r>
              <a:rPr sz="1400" b="1" kern="0" spc="-1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、冲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 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压件</a:t>
            </a:r>
            <a:r>
              <a:rPr sz="1400" b="1" kern="0" spc="-1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、车制件</a:t>
            </a:r>
            <a:r>
              <a:rPr sz="1400" b="1" kern="0" spc="-1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、金属组合件及</a:t>
            </a:r>
            <a:r>
              <a:rPr sz="1400" b="1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其他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 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精密金属配件</a:t>
            </a:r>
            <a:r>
              <a:rPr sz="1400" b="1" kern="0" spc="-1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、模具制造</a:t>
            </a:r>
            <a:r>
              <a:rPr sz="1400" b="1" kern="0" spc="-2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、销售等。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1556003" y="4329366"/>
            <a:ext cx="3336290" cy="1675764"/>
          </a:xfrm>
          <a:prstGeom prst="rect">
            <a:avLst/>
          </a:prstGeom>
          <a:solidFill>
            <a:srgbClr val="DFEAF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650" algn="l" rtl="0" eaLnBrk="0">
              <a:lnSpc>
                <a:spcPct val="87000"/>
              </a:lnSpc>
            </a:pP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调研范围：</a:t>
            </a:r>
            <a:r>
              <a:rPr sz="1400" b="1" kern="0" spc="-3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整厂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26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2080" indent="-11430" algn="l" rtl="0" eaLnBrk="0">
              <a:lnSpc>
                <a:spcPct val="141000"/>
              </a:lnSpc>
            </a:pP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调研方向：</a:t>
            </a:r>
            <a:r>
              <a:rPr sz="1400" b="1" kern="0" spc="-3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业务流程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、设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备物联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  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网络及服务器现状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538187" y="462153"/>
            <a:ext cx="2607310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1.1 /</a:t>
            </a:r>
            <a:r>
              <a:rPr sz="2300" b="1" kern="0" spc="2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项目背景介绍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473277" y="6210649"/>
            <a:ext cx="1112519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9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</a:t>
            </a:r>
            <a:r>
              <a:rPr sz="1200" kern="0" spc="-14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nl《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21600000">
            <a:off x="4236059" y="3442715"/>
            <a:ext cx="3451657" cy="2387003"/>
            <a:chOff x="0" y="0"/>
            <a:chExt cx="3451657" cy="2387003"/>
          </a:xfrm>
        </p:grpSpPr>
        <p:pic>
          <p:nvPicPr>
            <p:cNvPr id="40" name="picture 4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3451657" cy="2387003"/>
            </a:xfrm>
            <a:prstGeom prst="rect">
              <a:avLst/>
            </a:prstGeom>
          </p:spPr>
        </p:pic>
        <p:sp>
          <p:nvSpPr>
            <p:cNvPr id="42" name="textbox 42"/>
            <p:cNvSpPr/>
            <p:nvPr/>
          </p:nvSpPr>
          <p:spPr>
            <a:xfrm>
              <a:off x="-12700" y="-12700"/>
              <a:ext cx="3477259" cy="24282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49275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2700" b="1" kern="0" spc="50" dirty="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05</a:t>
              </a:r>
              <a:r>
                <a:rPr sz="2700" b="1" kern="0" spc="280" dirty="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2700" b="1" kern="0" spc="50" dirty="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设备多样化</a:t>
              </a:r>
              <a:endParaRPr sz="2700" dirty="0">
                <a:latin typeface="微软雅黑"/>
                <a:ea typeface="微软雅黑"/>
                <a:cs typeface="微软雅黑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85115" indent="-167005" algn="l" rtl="0" eaLnBrk="0">
                <a:lnSpc>
                  <a:spcPct val="121000"/>
                </a:lnSpc>
                <a:spcBef>
                  <a:spcPts val="370"/>
                </a:spcBef>
              </a:pPr>
              <a:r>
                <a:rPr sz="12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•</a:t>
              </a:r>
              <a:r>
                <a:rPr sz="1200" kern="0" spc="1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200" b="1" kern="0" spc="-3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行业特点：</a:t>
              </a:r>
              <a:r>
                <a:rPr sz="1200" b="1" kern="0" spc="-25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1200" kern="0" spc="-3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工艺路线长</a:t>
              </a:r>
              <a:r>
                <a:rPr sz="1200" kern="0" spc="-12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1200" kern="0" spc="-3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，工序多，</a:t>
              </a:r>
              <a:r>
                <a:rPr sz="1200" kern="0" spc="-18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1200" kern="0" spc="-3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自动化设备</a:t>
              </a: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   </a:t>
              </a: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种类繁多，新老设备兼有，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物联壁垒高</a:t>
              </a:r>
              <a:endParaRPr sz="1200" dirty="0">
                <a:latin typeface="微软雅黑"/>
                <a:ea typeface="微软雅黑"/>
                <a:cs typeface="微软雅黑"/>
              </a:endParaRPr>
            </a:p>
            <a:p>
              <a:pPr algn="l" rtl="0" eaLnBrk="0">
                <a:lnSpc>
                  <a:spcPct val="112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88925" indent="-170815" algn="l" rtl="0" eaLnBrk="0">
                <a:lnSpc>
                  <a:spcPct val="122000"/>
                </a:lnSpc>
                <a:spcBef>
                  <a:spcPts val="0"/>
                </a:spcBef>
              </a:pP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•</a:t>
              </a:r>
              <a:r>
                <a:rPr sz="1200" kern="0" spc="1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200" b="1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系统需求：</a:t>
              </a: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物联开发能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力要求高，兼容性高，</a:t>
              </a: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   </a:t>
              </a:r>
              <a:r>
                <a:rPr sz="1200" kern="0" spc="-2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平台化，可配置</a:t>
              </a:r>
              <a:endParaRPr sz="1200" dirty="0">
                <a:latin typeface="微软雅黑"/>
                <a:ea typeface="微软雅黑"/>
                <a:cs typeface="微软雅黑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477012" y="3445763"/>
            <a:ext cx="3445179" cy="2387130"/>
            <a:chOff x="0" y="0"/>
            <a:chExt cx="3445179" cy="2387130"/>
          </a:xfrm>
        </p:grpSpPr>
        <p:pic>
          <p:nvPicPr>
            <p:cNvPr id="44" name="picture 4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445179" cy="2387130"/>
            </a:xfrm>
            <a:prstGeom prst="rect">
              <a:avLst/>
            </a:prstGeom>
          </p:spPr>
        </p:pic>
        <p:sp>
          <p:nvSpPr>
            <p:cNvPr id="46" name="textbox 46"/>
            <p:cNvSpPr/>
            <p:nvPr/>
          </p:nvSpPr>
          <p:spPr>
            <a:xfrm>
              <a:off x="-12700" y="-12700"/>
              <a:ext cx="3470909" cy="24282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20420" algn="l" rtl="0" eaLnBrk="0">
                <a:lnSpc>
                  <a:spcPct val="87000"/>
                </a:lnSpc>
              </a:pPr>
              <a:r>
                <a:rPr sz="2700" b="1" kern="0" spc="40" dirty="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04</a:t>
              </a:r>
              <a:r>
                <a:rPr sz="2700" b="1" kern="0" spc="220" dirty="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2700" b="1" kern="0" spc="40" dirty="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柔性化</a:t>
              </a:r>
              <a:endParaRPr sz="2700" dirty="0">
                <a:latin typeface="微软雅黑"/>
                <a:ea typeface="微软雅黑"/>
                <a:cs typeface="微软雅黑"/>
              </a:endParaRPr>
            </a:p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89560" indent="-167005" algn="l" rtl="0" eaLnBrk="0">
                <a:lnSpc>
                  <a:spcPct val="129000"/>
                </a:lnSpc>
                <a:spcBef>
                  <a:spcPts val="365"/>
                </a:spcBef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•</a:t>
              </a:r>
              <a:r>
                <a:rPr sz="1200" kern="0" spc="1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行业特点：</a:t>
              </a:r>
              <a:r>
                <a:rPr sz="1200" b="1" kern="0" spc="-13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自动化柔</a:t>
              </a:r>
              <a:r>
                <a:rPr sz="1200" kern="0" spc="-2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性线业务需求快速增长</a:t>
              </a:r>
              <a:r>
                <a:rPr sz="1200" kern="0" spc="-12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1200" kern="0" spc="-2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，</a:t>
              </a: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  </a:t>
              </a:r>
              <a:r>
                <a:rPr sz="1200" kern="0" spc="-3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亟需实现产品定制化</a:t>
              </a:r>
              <a:r>
                <a:rPr sz="1200" kern="0" spc="-12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1200" kern="0" spc="-3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、精度高</a:t>
              </a:r>
              <a:r>
                <a:rPr sz="1200" kern="0" spc="-20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1200" kern="0" spc="-3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、质量严</a:t>
              </a:r>
              <a:r>
                <a:rPr sz="1200" kern="0" spc="-20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1200" kern="0" spc="-3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、交付</a:t>
              </a: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   </a:t>
              </a:r>
              <a:r>
                <a:rPr sz="1200" kern="0" spc="-2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快的需求</a:t>
              </a:r>
              <a:endParaRPr sz="1200" dirty="0">
                <a:latin typeface="微软雅黑"/>
                <a:ea typeface="微软雅黑"/>
                <a:cs typeface="微软雅黑"/>
              </a:endParaRPr>
            </a:p>
            <a:p>
              <a:pPr algn="l" rtl="0" eaLnBrk="0">
                <a:lnSpc>
                  <a:spcPct val="106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93370" indent="-170815" algn="l" rtl="0" eaLnBrk="0">
                <a:lnSpc>
                  <a:spcPct val="122000"/>
                </a:lnSpc>
              </a:pP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•</a:t>
              </a:r>
              <a:r>
                <a:rPr sz="1200" kern="0" spc="1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200" b="1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系统需求：</a:t>
              </a: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系统灵活可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配置，适应不同产品，</a:t>
              </a: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   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不同工艺流程，适配多种复杂场景</a:t>
              </a:r>
              <a:endParaRPr sz="1200" dirty="0">
                <a:latin typeface="微软雅黑"/>
                <a:ea typeface="微软雅黑"/>
                <a:cs typeface="微软雅黑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470547" y="1114044"/>
            <a:ext cx="3451656" cy="2135860"/>
            <a:chOff x="0" y="0"/>
            <a:chExt cx="3451656" cy="2135860"/>
          </a:xfrm>
        </p:grpSpPr>
        <p:pic>
          <p:nvPicPr>
            <p:cNvPr id="48" name="picture 4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451656" cy="2135860"/>
            </a:xfrm>
            <a:prstGeom prst="rect">
              <a:avLst/>
            </a:prstGeom>
          </p:spPr>
        </p:pic>
        <p:sp>
          <p:nvSpPr>
            <p:cNvPr id="50" name="textbox 50"/>
            <p:cNvSpPr/>
            <p:nvPr/>
          </p:nvSpPr>
          <p:spPr>
            <a:xfrm>
              <a:off x="-12700" y="-12700"/>
              <a:ext cx="3477259" cy="217677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05510" algn="l" rtl="0" eaLnBrk="0">
                <a:lnSpc>
                  <a:spcPct val="90000"/>
                </a:lnSpc>
              </a:pPr>
              <a:r>
                <a:rPr sz="2700" b="1" kern="0" spc="40" dirty="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01</a:t>
              </a:r>
              <a:r>
                <a:rPr sz="2700" b="1" kern="0" spc="220" dirty="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2700" b="1" kern="0" spc="40" dirty="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精密化</a:t>
              </a:r>
              <a:endParaRPr sz="2700" dirty="0">
                <a:latin typeface="微软雅黑"/>
                <a:ea typeface="微软雅黑"/>
                <a:cs typeface="微软雅黑"/>
              </a:endParaRPr>
            </a:p>
            <a:p>
              <a:pPr algn="l" rtl="0" eaLnBrk="0">
                <a:lnSpc>
                  <a:spcPct val="12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87655" indent="-169545" algn="l" rtl="0" eaLnBrk="0">
                <a:lnSpc>
                  <a:spcPct val="119000"/>
                </a:lnSpc>
                <a:spcBef>
                  <a:spcPts val="360"/>
                </a:spcBef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•</a:t>
              </a:r>
              <a:r>
                <a:rPr sz="1200" kern="0" spc="1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行业特点：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对尺寸精度</a:t>
              </a:r>
              <a:r>
                <a:rPr sz="1200" kern="0" spc="-19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、仿形精度，</a:t>
              </a:r>
              <a:r>
                <a:rPr sz="1200" kern="0" spc="-2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加工精度</a:t>
              </a: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   </a:t>
              </a:r>
              <a:r>
                <a:rPr sz="1200" kern="0" spc="-2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一致性要求高</a:t>
              </a:r>
              <a:endParaRPr sz="1200" dirty="0">
                <a:latin typeface="微软雅黑"/>
                <a:ea typeface="微软雅黑"/>
                <a:cs typeface="微软雅黑"/>
              </a:endParaRPr>
            </a:p>
            <a:p>
              <a:pPr algn="l" rtl="0" eaLnBrk="0">
                <a:lnSpc>
                  <a:spcPct val="106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83210" indent="-161925" algn="l" rtl="0" eaLnBrk="0">
                <a:lnSpc>
                  <a:spcPct val="122000"/>
                </a:lnSpc>
                <a:spcBef>
                  <a:spcPts val="0"/>
                </a:spcBef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•</a:t>
              </a:r>
              <a:r>
                <a:rPr sz="1200" kern="0" spc="1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系统需求：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控制计划，过程质量检验标准</a:t>
              </a:r>
              <a:r>
                <a:rPr sz="1200" kern="0" spc="-2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化</a:t>
              </a:r>
              <a:r>
                <a:rPr sz="1200" kern="0" spc="-1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1200" kern="0" spc="-2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，</a:t>
              </a: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   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4M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变化点管理，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SPC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控制</a:t>
              </a:r>
              <a:r>
                <a:rPr sz="1200" kern="0" spc="-12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，生</a:t>
              </a:r>
              <a:r>
                <a:rPr sz="1200" kern="0" spc="-2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产要素可追溯</a:t>
              </a:r>
              <a:endParaRPr sz="1200" dirty="0">
                <a:latin typeface="微软雅黑"/>
                <a:ea typeface="微软雅黑"/>
                <a:cs typeface="微软雅黑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4237647" y="1117091"/>
            <a:ext cx="3451657" cy="2133434"/>
            <a:chOff x="0" y="0"/>
            <a:chExt cx="3451657" cy="2133434"/>
          </a:xfrm>
        </p:grpSpPr>
        <p:pic>
          <p:nvPicPr>
            <p:cNvPr id="52" name="picture 5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3451657" cy="2133434"/>
            </a:xfrm>
            <a:prstGeom prst="rect">
              <a:avLst/>
            </a:prstGeom>
          </p:spPr>
        </p:pic>
        <p:sp>
          <p:nvSpPr>
            <p:cNvPr id="54" name="textbox 54"/>
            <p:cNvSpPr/>
            <p:nvPr/>
          </p:nvSpPr>
          <p:spPr>
            <a:xfrm>
              <a:off x="-12700" y="-12700"/>
              <a:ext cx="3477259" cy="21736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05510" algn="l" rtl="0" eaLnBrk="0">
                <a:lnSpc>
                  <a:spcPct val="90000"/>
                </a:lnSpc>
                <a:spcBef>
                  <a:spcPts val="0"/>
                </a:spcBef>
              </a:pPr>
              <a:r>
                <a:rPr sz="2700" b="1" kern="0" spc="-30" dirty="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02</a:t>
              </a:r>
              <a:r>
                <a:rPr sz="2700" b="1" kern="0" spc="570" dirty="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2700" b="1" kern="0" spc="-30" dirty="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自动化</a:t>
              </a:r>
              <a:endParaRPr sz="2700" dirty="0">
                <a:latin typeface="微软雅黑"/>
                <a:ea typeface="微软雅黑"/>
                <a:cs typeface="微软雅黑"/>
              </a:endParaRPr>
            </a:p>
            <a:p>
              <a:pPr algn="l" rtl="0" eaLnBrk="0">
                <a:lnSpc>
                  <a:spcPct val="12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85115" indent="-167005" algn="l" rtl="0" eaLnBrk="0">
                <a:lnSpc>
                  <a:spcPct val="118000"/>
                </a:lnSpc>
                <a:spcBef>
                  <a:spcPts val="365"/>
                </a:spcBef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•</a:t>
              </a:r>
              <a:r>
                <a:rPr sz="1200" kern="0" spc="1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行业特点：</a:t>
              </a:r>
              <a:r>
                <a:rPr sz="1200" b="1" kern="0" spc="-12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自动化设</a:t>
              </a:r>
              <a:r>
                <a:rPr sz="1200" kern="0" spc="-2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备使用，提升生产效率，</a:t>
              </a: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   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保证产品质量</a:t>
              </a:r>
              <a:endParaRPr sz="1200" dirty="0">
                <a:latin typeface="微软雅黑"/>
                <a:ea typeface="微软雅黑"/>
                <a:cs typeface="微软雅黑"/>
              </a:endParaRPr>
            </a:p>
            <a:p>
              <a:pPr algn="l" rtl="0" eaLnBrk="0">
                <a:lnSpc>
                  <a:spcPct val="108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88290" indent="-170180" algn="l" rtl="0" eaLnBrk="0">
                <a:lnSpc>
                  <a:spcPct val="121000"/>
                </a:lnSpc>
                <a:spcBef>
                  <a:spcPts val="5"/>
                </a:spcBef>
              </a:pP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•</a:t>
              </a:r>
              <a:r>
                <a:rPr sz="1200" kern="0" spc="1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200" b="1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系统需求：</a:t>
              </a: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设备状态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实时监控，性能数据实时</a:t>
              </a: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   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获取</a:t>
              </a:r>
              <a:r>
                <a:rPr sz="1200" kern="0" spc="-12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，工艺参数监控</a:t>
              </a:r>
              <a:r>
                <a:rPr sz="1200" kern="0" spc="-2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，设备物联为智能化准备</a:t>
              </a:r>
              <a:endParaRPr sz="1200" dirty="0">
                <a:latin typeface="微软雅黑"/>
                <a:ea typeface="微软雅黑"/>
                <a:cs typeface="微软雅黑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 rot="21600000">
            <a:off x="8001609" y="1117091"/>
            <a:ext cx="3451859" cy="2132838"/>
            <a:chOff x="0" y="0"/>
            <a:chExt cx="3451859" cy="2132838"/>
          </a:xfrm>
        </p:grpSpPr>
        <p:pic>
          <p:nvPicPr>
            <p:cNvPr id="56" name="picture 5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3451859" cy="2132838"/>
            </a:xfrm>
            <a:prstGeom prst="rect">
              <a:avLst/>
            </a:prstGeom>
          </p:spPr>
        </p:pic>
        <p:sp>
          <p:nvSpPr>
            <p:cNvPr id="58" name="textbox 58"/>
            <p:cNvSpPr/>
            <p:nvPr/>
          </p:nvSpPr>
          <p:spPr>
            <a:xfrm>
              <a:off x="-12700" y="-12700"/>
              <a:ext cx="3477259" cy="21742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71855" algn="l" rtl="0" eaLnBrk="0">
                <a:lnSpc>
                  <a:spcPct val="89000"/>
                </a:lnSpc>
              </a:pPr>
              <a:r>
                <a:rPr sz="2700" b="1" kern="0" spc="40" dirty="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03</a:t>
              </a:r>
              <a:r>
                <a:rPr sz="2700" b="1" kern="0" spc="220" dirty="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2700" b="1" kern="0" spc="40" dirty="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集成化</a:t>
              </a:r>
              <a:endParaRPr sz="2700" dirty="0">
                <a:latin typeface="微软雅黑"/>
                <a:ea typeface="微软雅黑"/>
                <a:cs typeface="微软雅黑"/>
              </a:endParaRPr>
            </a:p>
            <a:p>
              <a:pPr algn="l" rtl="0" eaLnBrk="0">
                <a:lnSpc>
                  <a:spcPct val="12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87655" indent="-169545" algn="l" rtl="0" eaLnBrk="0">
                <a:lnSpc>
                  <a:spcPct val="118000"/>
                </a:lnSpc>
                <a:spcBef>
                  <a:spcPts val="365"/>
                </a:spcBef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•</a:t>
              </a:r>
              <a:r>
                <a:rPr sz="1200" kern="0" spc="1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行业特点：</a:t>
              </a:r>
              <a:r>
                <a:rPr sz="1200" b="1" kern="0" spc="-24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多台自动化单元设备集成为一个能</a:t>
              </a: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   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协调工作的设备群</a:t>
              </a:r>
              <a:endParaRPr sz="1200" dirty="0">
                <a:latin typeface="微软雅黑"/>
                <a:ea typeface="微软雅黑"/>
                <a:cs typeface="微软雅黑"/>
              </a:endParaRPr>
            </a:p>
            <a:p>
              <a:pPr algn="l" rtl="0" eaLnBrk="0">
                <a:lnSpc>
                  <a:spcPct val="107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90195" indent="-172085" algn="l" rtl="0" eaLnBrk="0">
                <a:lnSpc>
                  <a:spcPct val="119000"/>
                </a:lnSpc>
                <a:spcBef>
                  <a:spcPts val="5"/>
                </a:spcBef>
              </a:pP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•</a:t>
              </a:r>
              <a:r>
                <a:rPr sz="1200" kern="0" spc="1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200" b="1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系统需求：</a:t>
              </a: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系统既能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以单机形式进行部署，也</a:t>
              </a: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   </a:t>
              </a: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能适应集成化后以虚拟组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产线的方式部署运行</a:t>
              </a:r>
              <a:endParaRPr sz="1200" dirty="0">
                <a:latin typeface="微软雅黑"/>
                <a:ea typeface="微软雅黑"/>
                <a:cs typeface="微软雅黑"/>
              </a:endParaRPr>
            </a:p>
          </p:txBody>
        </p:sp>
      </p:grpSp>
      <p:sp>
        <p:nvSpPr>
          <p:cNvPr id="60" name="textbox 60"/>
          <p:cNvSpPr/>
          <p:nvPr/>
        </p:nvSpPr>
        <p:spPr>
          <a:xfrm>
            <a:off x="506044" y="368173"/>
            <a:ext cx="3118485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1.2/ 精密加工行业特点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471415" y="6210172"/>
            <a:ext cx="111442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14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ILl门l《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4"/>
          <p:cNvSpPr/>
          <p:nvPr/>
        </p:nvSpPr>
        <p:spPr>
          <a:xfrm>
            <a:off x="539699" y="427863"/>
            <a:ext cx="4547234" cy="29013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1.3/</a:t>
            </a:r>
            <a:r>
              <a:rPr sz="2300" b="1" kern="0" spc="2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项目预期目标</a:t>
            </a:r>
            <a:endParaRPr sz="23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3000"/>
              </a:lnSpc>
              <a:spcBef>
                <a:spcPts val="2145"/>
              </a:spcBef>
            </a:pPr>
            <a:r>
              <a:rPr sz="11000" b="1" kern="0" spc="0" baseline="-500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</a:t>
            </a:r>
            <a:r>
              <a:rPr sz="7100" b="1" kern="0" spc="-80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3000" b="1" kern="0" spc="0" baseline="10000" dirty="0">
                <a:solidFill>
                  <a:srgbClr val="007F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生产过程人机料法要素在线全追溯</a:t>
            </a:r>
            <a:endParaRPr sz="3000" baseline="10000" dirty="0">
              <a:latin typeface="微软雅黑"/>
              <a:ea typeface="微软雅黑"/>
              <a:cs typeface="微软雅黑"/>
            </a:endParaRPr>
          </a:p>
          <a:p>
            <a:pPr marL="724535" algn="l" rtl="0" eaLnBrk="0">
              <a:lnSpc>
                <a:spcPts val="2120"/>
              </a:lnSpc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设备状态实时</a:t>
            </a:r>
            <a:r>
              <a:rPr sz="1500" b="1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监控</a:t>
            </a:r>
            <a:r>
              <a:rPr sz="1500" b="1" kern="0" spc="1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</a:t>
            </a:r>
            <a:r>
              <a:rPr sz="15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准确开机率</a:t>
            </a:r>
            <a:endParaRPr sz="15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24535" algn="l" rtl="0" eaLnBrk="0">
              <a:lnSpc>
                <a:spcPts val="2120"/>
              </a:lnSpc>
              <a:spcBef>
                <a:spcPts val="460"/>
              </a:spcBef>
            </a:pP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工艺参数实时查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看</a:t>
            </a:r>
            <a:r>
              <a:rPr sz="1500" b="1" kern="0" spc="1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工艺参数变化监控</a:t>
            </a:r>
            <a:endParaRPr sz="15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24535" algn="l" rtl="0" eaLnBrk="0">
              <a:lnSpc>
                <a:spcPts val="2120"/>
              </a:lnSpc>
              <a:spcBef>
                <a:spcPts val="5"/>
              </a:spcBef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库存管控</a:t>
            </a:r>
            <a:r>
              <a:rPr sz="1500" b="1" kern="0" spc="1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生产批次过程流转监控</a:t>
            </a:r>
            <a:endParaRPr sz="15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6" name="textbox 66"/>
          <p:cNvSpPr/>
          <p:nvPr/>
        </p:nvSpPr>
        <p:spPr>
          <a:xfrm>
            <a:off x="6214846" y="1289431"/>
            <a:ext cx="5334000" cy="2054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2000"/>
              </a:lnSpc>
            </a:pPr>
            <a:r>
              <a:rPr sz="11000" b="1" kern="0" spc="20" baseline="-700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</a:t>
            </a:r>
            <a:r>
              <a:rPr sz="7100" b="1" kern="0" spc="-37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3000" b="1" kern="0" spc="20" baseline="14000" dirty="0">
                <a:solidFill>
                  <a:srgbClr val="007F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质量控制体系内置，</a:t>
            </a:r>
            <a:r>
              <a:rPr sz="1900" b="1" kern="0" spc="-420" dirty="0">
                <a:solidFill>
                  <a:srgbClr val="007F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3000" b="1" kern="0" spc="20" baseline="14000" dirty="0">
                <a:solidFill>
                  <a:srgbClr val="007F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过程质量管控数字化</a:t>
            </a:r>
            <a:endParaRPr sz="3000" baseline="14000" dirty="0">
              <a:latin typeface="微软雅黑"/>
              <a:ea typeface="微软雅黑"/>
              <a:cs typeface="微软雅黑"/>
            </a:endParaRPr>
          </a:p>
          <a:p>
            <a:pPr marL="748030" algn="l" rtl="0" eaLnBrk="0">
              <a:lnSpc>
                <a:spcPts val="2210"/>
              </a:lnSpc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变化点控制</a:t>
            </a:r>
            <a:r>
              <a:rPr sz="1500" b="1" kern="0" spc="1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 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生产报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工数量</a:t>
            </a:r>
            <a:r>
              <a:rPr sz="1500" kern="0" spc="-1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、设备异常等监测</a:t>
            </a:r>
            <a:endParaRPr sz="1500" dirty="0">
              <a:latin typeface="微软雅黑"/>
              <a:ea typeface="微软雅黑"/>
              <a:cs typeface="微软雅黑"/>
            </a:endParaRPr>
          </a:p>
          <a:p>
            <a:pPr marL="748030" algn="l" rtl="0" eaLnBrk="0">
              <a:lnSpc>
                <a:spcPts val="2210"/>
              </a:lnSpc>
              <a:spcBef>
                <a:spcPts val="1630"/>
              </a:spcBef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检验流程自动触发 </a:t>
            </a: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不同产品工艺规则下发执行</a:t>
            </a:r>
            <a:endParaRPr sz="15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4000"/>
              </a:lnSpc>
            </a:pP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48030" algn="l" rtl="0" eaLnBrk="0">
              <a:lnSpc>
                <a:spcPts val="2120"/>
              </a:lnSpc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维修问题分析</a:t>
            </a:r>
            <a:r>
              <a:rPr sz="1500" b="1" kern="0" spc="1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反推产品质量提升</a:t>
            </a:r>
            <a:endParaRPr sz="15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614172" y="3596385"/>
            <a:ext cx="4720590" cy="2187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7100" b="1" kern="0" spc="2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</a:t>
            </a:r>
            <a:r>
              <a:rPr sz="7100" b="1" kern="0" spc="-121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3000" b="1" kern="0" spc="20" baseline="3000" dirty="0">
                <a:solidFill>
                  <a:srgbClr val="007F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生产数据透明化，</a:t>
            </a:r>
            <a:r>
              <a:rPr sz="1900" b="1" kern="0" spc="-380" dirty="0">
                <a:solidFill>
                  <a:srgbClr val="007F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3000" b="1" kern="0" spc="20" baseline="3000" dirty="0">
                <a:solidFill>
                  <a:srgbClr val="007F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实时</a:t>
            </a:r>
            <a:r>
              <a:rPr sz="3000" b="1" kern="0" spc="10" baseline="3000" dirty="0">
                <a:solidFill>
                  <a:srgbClr val="007F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获取完工数量</a:t>
            </a:r>
            <a:endParaRPr sz="3000" baseline="3000" dirty="0">
              <a:latin typeface="微软雅黑"/>
              <a:ea typeface="微软雅黑"/>
              <a:cs typeface="微软雅黑"/>
            </a:endParaRPr>
          </a:p>
          <a:p>
            <a:pPr marL="643890" algn="l" rtl="0" eaLnBrk="0">
              <a:lnSpc>
                <a:spcPts val="2120"/>
              </a:lnSpc>
              <a:spcBef>
                <a:spcPts val="300"/>
              </a:spcBef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一物一码</a:t>
            </a:r>
            <a:r>
              <a:rPr sz="1500" b="1" kern="0" spc="1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实现产品质量全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追溯</a:t>
            </a:r>
            <a:endParaRPr sz="15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43890" algn="l" rtl="0" eaLnBrk="0">
              <a:lnSpc>
                <a:spcPts val="2120"/>
              </a:lnSpc>
              <a:spcBef>
                <a:spcPts val="460"/>
              </a:spcBef>
            </a:pP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b="1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订单及时交付</a:t>
            </a:r>
            <a:r>
              <a:rPr sz="1500" b="1" kern="0" spc="1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进度监控</a:t>
            </a:r>
            <a:r>
              <a:rPr sz="1500" kern="0" spc="-1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、物料齐套率</a:t>
            </a:r>
            <a:endParaRPr sz="15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43890" algn="l" rtl="0" eaLnBrk="0">
              <a:lnSpc>
                <a:spcPts val="2120"/>
              </a:lnSpc>
              <a:spcBef>
                <a:spcPts val="5"/>
              </a:spcBef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日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月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报表推送</a:t>
            </a:r>
            <a:r>
              <a:rPr sz="1500" b="1" kern="0" spc="1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报表推送给高层管理者</a:t>
            </a:r>
            <a:endParaRPr sz="15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6223736" y="3684193"/>
            <a:ext cx="5076190" cy="1654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7100" b="1" kern="0" spc="2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4</a:t>
            </a:r>
            <a:r>
              <a:rPr sz="7100" b="1" kern="0" spc="-49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3000" b="1" kern="0" spc="20" baseline="7000" dirty="0">
                <a:solidFill>
                  <a:srgbClr val="007F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加工</a:t>
            </a:r>
            <a:r>
              <a:rPr sz="1900" b="1" kern="0" spc="-180" dirty="0">
                <a:solidFill>
                  <a:srgbClr val="007F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3000" b="1" kern="0" spc="20" baseline="7000" dirty="0">
                <a:solidFill>
                  <a:srgbClr val="007F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、测试设备物</a:t>
            </a:r>
            <a:r>
              <a:rPr sz="3000" b="1" kern="0" spc="10" baseline="7000" dirty="0">
                <a:solidFill>
                  <a:srgbClr val="007F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联采集及业务应用</a:t>
            </a:r>
            <a:endParaRPr sz="3000" baseline="7000" dirty="0">
              <a:latin typeface="微软雅黑"/>
              <a:ea typeface="微软雅黑"/>
              <a:cs typeface="微软雅黑"/>
            </a:endParaRPr>
          </a:p>
          <a:p>
            <a:pPr algn="r" rtl="0" eaLnBrk="0">
              <a:lnSpc>
                <a:spcPts val="2120"/>
              </a:lnSpc>
              <a:spcBef>
                <a:spcPts val="160"/>
              </a:spcBef>
            </a:pP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b="1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数据闭环管理</a:t>
            </a:r>
            <a:r>
              <a:rPr sz="1500" b="1" kern="0" spc="1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开机率</a:t>
            </a:r>
            <a:r>
              <a:rPr sz="1500" kern="0" spc="-1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、合格率</a:t>
            </a:r>
            <a:r>
              <a:rPr sz="1500" kern="0" spc="-1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、工艺参数等</a:t>
            </a:r>
            <a:endParaRPr sz="15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8190" algn="l" rtl="0" eaLnBrk="0">
              <a:lnSpc>
                <a:spcPts val="2120"/>
              </a:lnSpc>
              <a:spcBef>
                <a:spcPts val="5"/>
              </a:spcBef>
            </a:pP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异常快速响应</a:t>
            </a:r>
            <a:r>
              <a:rPr sz="1500" b="1" kern="0" spc="1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4M1E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全流程数字化异常管理</a:t>
            </a:r>
            <a:endParaRPr sz="15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72" name="picture 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79896" y="6226740"/>
            <a:ext cx="1105226" cy="15609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800166" y="1381800"/>
            <a:ext cx="4143711" cy="4246322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4870437" y="1978164"/>
            <a:ext cx="1921510" cy="269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75" algn="l" rtl="0" eaLnBrk="0">
              <a:lnSpc>
                <a:spcPct val="89000"/>
              </a:lnSpc>
            </a:pPr>
            <a:r>
              <a:rPr sz="2000" b="1" kern="0" spc="60" dirty="0">
                <a:solidFill>
                  <a:srgbClr val="A6A6A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1/ </a:t>
            </a:r>
            <a:r>
              <a:rPr sz="2000" b="1" kern="0" spc="60" dirty="0">
                <a:solidFill>
                  <a:srgbClr val="A6A6A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行业优势对比</a:t>
            </a:r>
            <a:endParaRPr sz="20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4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algn="l" rtl="0" eaLnBrk="0">
              <a:lnSpc>
                <a:spcPct val="90000"/>
              </a:lnSpc>
              <a:spcBef>
                <a:spcPts val="610"/>
              </a:spcBef>
            </a:pPr>
            <a:r>
              <a:rPr sz="2000" b="1" kern="0" spc="70" dirty="0">
                <a:solidFill>
                  <a:srgbClr val="0081C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2/ </a:t>
            </a:r>
            <a:r>
              <a:rPr sz="2000" b="1" kern="0" spc="7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方案规划说明</a:t>
            </a:r>
            <a:endParaRPr sz="20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4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4445" algn="l" rtl="0" eaLnBrk="0">
              <a:lnSpc>
                <a:spcPct val="176000"/>
              </a:lnSpc>
              <a:spcBef>
                <a:spcPts val="5"/>
              </a:spcBef>
            </a:pPr>
            <a:r>
              <a:rPr sz="2000" b="1" kern="0" spc="70" dirty="0">
                <a:solidFill>
                  <a:srgbClr val="A6A6A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3/ </a:t>
            </a:r>
            <a:r>
              <a:rPr sz="2000" b="1" kern="0" spc="70" dirty="0">
                <a:solidFill>
                  <a:srgbClr val="A6A6A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项目实施效果</a:t>
            </a:r>
            <a:r>
              <a:rPr sz="2000" b="1" kern="0" spc="10" dirty="0">
                <a:solidFill>
                  <a:srgbClr val="A6A6A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000" b="1" kern="0" spc="70" dirty="0">
                <a:solidFill>
                  <a:srgbClr val="A6A6A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4/ </a:t>
            </a:r>
            <a:r>
              <a:rPr sz="2000" b="1" kern="0" spc="70" dirty="0">
                <a:solidFill>
                  <a:srgbClr val="A6A6A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实施规划安排</a:t>
            </a:r>
            <a:endParaRPr sz="20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78" name="picture 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04932" y="6024020"/>
            <a:ext cx="1468800" cy="337624"/>
          </a:xfrm>
          <a:prstGeom prst="rect">
            <a:avLst/>
          </a:prstGeom>
        </p:spPr>
      </p:pic>
      <p:pic>
        <p:nvPicPr>
          <p:cNvPr id="80" name="picture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04268" y="512317"/>
            <a:ext cx="1432444" cy="343351"/>
          </a:xfrm>
          <a:prstGeom prst="rect">
            <a:avLst/>
          </a:prstGeom>
        </p:spPr>
      </p:pic>
      <p:pic>
        <p:nvPicPr>
          <p:cNvPr id="82" name="picture 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787519" y="6021746"/>
            <a:ext cx="916544" cy="3367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" name="table 84"/>
          <p:cNvGraphicFramePr>
            <a:graphicFrameLocks noGrp="1"/>
          </p:cNvGraphicFramePr>
          <p:nvPr/>
        </p:nvGraphicFramePr>
        <p:xfrm>
          <a:off x="760094" y="1052195"/>
          <a:ext cx="10219689" cy="4767580"/>
        </p:xfrm>
        <a:graphic>
          <a:graphicData uri="http://schemas.openxmlformats.org/drawingml/2006/table">
            <a:tbl>
              <a:tblPr/>
              <a:tblGrid>
                <a:gridCol w="2194560"/>
                <a:gridCol w="3452494"/>
                <a:gridCol w="1169035"/>
                <a:gridCol w="3403600"/>
              </a:tblGrid>
              <a:tr h="4368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4960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7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功能模块</a:t>
                      </a:r>
                      <a:endParaRPr sz="1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C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0304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7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痛点</a:t>
                      </a:r>
                      <a:endParaRPr sz="1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070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7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解决方案</a:t>
                      </a:r>
                      <a:endParaRPr sz="1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C9"/>
                    </a:solidFill>
                  </a:tcPr>
                </a:tc>
                <a:tc h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C9"/>
                    </a:solidFill>
                  </a:tcPr>
                </a:tc>
              </a:tr>
              <a:tr h="1165860">
                <a:tc rowSpan="4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227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7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计划报工管理</a:t>
                      </a:r>
                      <a:endParaRPr sz="17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1027430" algn="l" rtl="0" eaLnBrk="0">
                        <a:lnSpc>
                          <a:spcPct val="85000"/>
                        </a:lnSpc>
                        <a:spcBef>
                          <a:spcPts val="790"/>
                        </a:spcBef>
                      </a:pPr>
                      <a:r>
                        <a:rPr sz="17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&amp;</a:t>
                      </a:r>
                      <a:endParaRPr sz="1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0875" algn="l" rtl="0" eaLnBrk="0">
                        <a:lnSpc>
                          <a:spcPct val="90000"/>
                        </a:lnSpc>
                        <a:spcBef>
                          <a:spcPts val="390"/>
                        </a:spcBef>
                      </a:pPr>
                      <a:r>
                        <a:rPr sz="17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报表管理</a:t>
                      </a:r>
                      <a:endParaRPr sz="1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155" indent="8255" algn="l" rtl="0" eaLnBrk="0">
                        <a:lnSpc>
                          <a:spcPct val="137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1.ERP排的是车间计划</a:t>
                      </a:r>
                      <a:r>
                        <a:rPr sz="11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，生产计划通过exce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l</a:t>
                      </a: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人为下发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计划拆解及下发流程繁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琐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4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4010" algn="l" rtl="0" eaLnBrk="0">
                        <a:lnSpc>
                          <a:spcPct val="87000"/>
                        </a:lnSpc>
                      </a:pP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计划排产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334010" algn="l" rtl="0" eaLnBrk="0">
                        <a:lnSpc>
                          <a:spcPts val="1550"/>
                        </a:lnSpc>
                      </a:pP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报工管理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155" indent="1270" algn="l" rtl="0" eaLnBrk="0">
                        <a:lnSpc>
                          <a:spcPct val="140000"/>
                        </a:lnSpc>
                        <a:spcBef>
                          <a:spcPts val="5"/>
                        </a:spcBef>
                      </a:pPr>
                      <a:r>
                        <a:rPr sz="11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生产订单关联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ERP</a:t>
                      </a:r>
                      <a:r>
                        <a:rPr sz="11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，基于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BOM</a:t>
                      </a:r>
                      <a:r>
                        <a:rPr sz="11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和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工艺路线生成工单</a:t>
                      </a:r>
                      <a:r>
                        <a:rPr sz="11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审核下发到指定机台/产线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；计划切换权限管控，遇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上插单一键暂停计划，启用新计划，待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插单计划完成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可重启原有计划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</a:tr>
              <a:tr h="1157605"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885" indent="3810" algn="l" rtl="0" eaLnBrk="0">
                        <a:lnSpc>
                          <a:spcPct val="143000"/>
                        </a:lnSpc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2.生产信息滞后，计划达成情况无法实时监控，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在金    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蝶云进行</a:t>
                      </a: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工序报工及出入库操作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，累计上报定时查看   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进度，操作繁琐且数据无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法及时获取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5915" algn="l" rtl="0" eaLnBrk="0">
                        <a:lnSpc>
                          <a:spcPct val="87000"/>
                        </a:lnSpc>
                      </a:pP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生产报工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332740" algn="l" rtl="0" eaLnBrk="0">
                        <a:lnSpc>
                          <a:spcPts val="1550"/>
                        </a:lnSpc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采集报工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332740" algn="l" rtl="0" eaLnBrk="0">
                        <a:lnSpc>
                          <a:spcPts val="1560"/>
                        </a:lnSpc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进度监控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indent="-1270" algn="l" rtl="0" eaLnBrk="0">
                        <a:lnSpc>
                          <a:spcPct val="140000"/>
                        </a:lnSpc>
                        <a:spcBef>
                          <a:spcPts val="5"/>
                        </a:spcBef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根据现场员工扫码报工及提交的报废数量，得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到各工  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序/产线的实时产量数据，可通过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看板进行动态展示； 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班次结束后班次计划达成率直出，可在web端实时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查看，节省线下统计时间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</a:tr>
              <a:tr h="935355"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indent="3175" algn="l" rtl="0" eaLnBrk="0">
                        <a:lnSpc>
                          <a:spcPct val="137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3.员工绩效，计时/计件薪资人工统计繁琐</a:t>
                      </a:r>
                      <a:r>
                        <a:rPr sz="11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，员工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能力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考核缺乏参考数据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591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生产报表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315" indent="-8255" algn="l" rtl="0" eaLnBrk="0">
                        <a:lnSpc>
                          <a:spcPct val="137000"/>
                        </a:lnSpc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实时UPPH查询报表</a:t>
                      </a:r>
                      <a:r>
                        <a:rPr sz="11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、计时/计件工资报表</a:t>
                      </a:r>
                      <a:r>
                        <a:rPr sz="11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、人均产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</a:t>
                      </a: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出明细表等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</a:tr>
              <a:tr h="1071880"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indent="1270" algn="l" rtl="0" eaLnBrk="0">
                        <a:lnSpc>
                          <a:spcPct val="94000"/>
                        </a:lnSpc>
                      </a:pP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4.生产报表</a:t>
                      </a:r>
                      <a:r>
                        <a:rPr sz="11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纸质形式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传递</a:t>
                      </a:r>
                      <a:r>
                        <a:rPr sz="1100" b="1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</a:t>
                      </a:r>
                      <a:r>
                        <a:rPr sz="11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车间管理看板手动更新</a:t>
                      </a:r>
                      <a:r>
                        <a:rPr sz="11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数据容易失真</a:t>
                      </a:r>
                      <a:r>
                        <a:rPr sz="1100" b="1" kern="0" spc="-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。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591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生产报表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335915" algn="l" rtl="0" eaLnBrk="0">
                        <a:lnSpc>
                          <a:spcPts val="1200"/>
                        </a:lnSpc>
                      </a:pP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生产看板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88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各工位生产工单进度进行自动汇总和定点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显示，支持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远程查询和进度延误报警。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</a:tr>
            </a:tbl>
          </a:graphicData>
        </a:graphic>
      </p:graphicFrame>
      <p:sp>
        <p:nvSpPr>
          <p:cNvPr id="86" name="textbox 86"/>
          <p:cNvSpPr/>
          <p:nvPr/>
        </p:nvSpPr>
        <p:spPr>
          <a:xfrm>
            <a:off x="525995" y="462153"/>
            <a:ext cx="4657725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2.1/</a:t>
            </a:r>
            <a:r>
              <a:rPr sz="2300" b="1" kern="0" spc="2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管理现场痛点和解决方案解析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473277" y="6210649"/>
            <a:ext cx="1112519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9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</a:t>
            </a:r>
            <a:r>
              <a:rPr sz="1200" kern="0" spc="-14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nl《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" name="table 90"/>
          <p:cNvGraphicFramePr>
            <a:graphicFrameLocks noGrp="1"/>
          </p:cNvGraphicFramePr>
          <p:nvPr/>
        </p:nvGraphicFramePr>
        <p:xfrm>
          <a:off x="760094" y="1042034"/>
          <a:ext cx="10292714" cy="4631689"/>
        </p:xfrm>
        <a:graphic>
          <a:graphicData uri="http://schemas.openxmlformats.org/drawingml/2006/table">
            <a:tbl>
              <a:tblPr/>
              <a:tblGrid>
                <a:gridCol w="2283460"/>
                <a:gridCol w="3290569"/>
                <a:gridCol w="1367789"/>
                <a:gridCol w="3350894"/>
              </a:tblGrid>
              <a:tr h="3962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405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7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功能模块</a:t>
                      </a:r>
                      <a:endParaRPr sz="1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C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2240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7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痛点</a:t>
                      </a:r>
                      <a:endParaRPr sz="1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373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7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解决方案</a:t>
                      </a:r>
                      <a:endParaRPr sz="1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C9"/>
                    </a:solidFill>
                  </a:tcPr>
                </a:tc>
                <a:tc h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C9"/>
                    </a:solidFill>
                  </a:tcPr>
                </a:tc>
              </a:tr>
              <a:tr h="845819"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596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7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设备管理</a:t>
                      </a:r>
                      <a:endParaRPr sz="1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155" indent="8890" algn="l" rtl="0" eaLnBrk="0">
                        <a:lnSpc>
                          <a:spcPct val="140000"/>
                        </a:lnSpc>
                        <a:spcBef>
                          <a:spcPts val="0"/>
                        </a:spcBef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1.</a:t>
                      </a: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设备运行状态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难以监控，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依赖人工线下统计，且    </a:t>
                      </a: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设备停机时长统计不连续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，缺乏真实的设备开机率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543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终端物联采集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306070" algn="l" rtl="0" eaLnBrk="0">
                        <a:lnSpc>
                          <a:spcPts val="1565"/>
                        </a:lnSpc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设备报表管理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6520" indent="6350" algn="l" rtl="0" eaLnBrk="0">
                        <a:lnSpc>
                          <a:spcPct val="141000"/>
                        </a:lnSpc>
                        <a:spcBef>
                          <a:spcPts val="5"/>
                        </a:spcBef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DFS工控机自动采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集设备判断</a:t>
                      </a:r>
                      <a:r>
                        <a:rPr sz="11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，生成停机报警，梳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理状态数据，形成开机率，结合实际节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拍和质量报     </a:t>
                      </a: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废自动统计生成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OEE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</a:tr>
              <a:tr h="845819"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885" indent="38100" algn="l" rtl="0" eaLnBrk="0">
                        <a:lnSpc>
                          <a:spcPct val="140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2.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设备异常时间节点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难以准确记录</a:t>
                      </a:r>
                      <a:r>
                        <a:rPr sz="1100" b="1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，故障报修流程</a:t>
                      </a: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延迟高，反应慢</a:t>
                      </a:r>
                      <a:r>
                        <a:rPr sz="1100" b="1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。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307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故障报修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433705" algn="l" rtl="0" eaLnBrk="0">
                        <a:lnSpc>
                          <a:spcPts val="1200"/>
                        </a:lnSpc>
                      </a:pP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设备报表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433705" algn="l" rtl="0" eaLnBrk="0">
                        <a:lnSpc>
                          <a:spcPts val="1200"/>
                        </a:lnSpc>
                      </a:pP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设备看板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2710" indent="381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设备故障原因自动上报，</a:t>
                      </a:r>
                      <a:r>
                        <a:rPr sz="1100" kern="0" spc="-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上报后通过短信等方式点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对点推送到相关人员，</a:t>
                      </a:r>
                      <a:r>
                        <a:rPr sz="1100" kern="0" spc="-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现场看板实时显示设备异常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情况</a:t>
                      </a:r>
                      <a:r>
                        <a:rPr sz="1100" kern="0" spc="-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，维修完成后自动生成维修履历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</a:tr>
              <a:tr h="845820"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885" indent="635" algn="l" rtl="0" eaLnBrk="0">
                        <a:lnSpc>
                          <a:spcPct val="141000"/>
                        </a:lnSpc>
                        <a:spcBef>
                          <a:spcPts val="0"/>
                        </a:spcBef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3.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设备实时运行状态在车间或者办公室</a:t>
                      </a: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未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进行目视</a:t>
                      </a: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化显示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607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设备看板管理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885" indent="6985" algn="l" rtl="0" eaLnBrk="0">
                        <a:lnSpc>
                          <a:spcPct val="144000"/>
                        </a:lnSpc>
                        <a:spcBef>
                          <a:spcPts val="0"/>
                        </a:spcBef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DFS工控机采集设备状态，</a:t>
                      </a:r>
                      <a:r>
                        <a:rPr sz="1100" kern="0" spc="-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现场看板实时播放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物联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设备的开停机情况</a:t>
                      </a:r>
                      <a:r>
                        <a:rPr sz="1100" kern="0" spc="-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、当前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设备生产产品</a:t>
                      </a:r>
                      <a:r>
                        <a:rPr sz="1100" kern="0" spc="-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、操机人员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情况等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</a:tr>
              <a:tr h="845819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4690" algn="l" rtl="0" eaLnBrk="0">
                        <a:lnSpc>
                          <a:spcPct val="90000"/>
                        </a:lnSpc>
                      </a:pPr>
                      <a:r>
                        <a:rPr sz="17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质量管理</a:t>
                      </a:r>
                      <a:endParaRPr sz="1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indent="1270" algn="l" rtl="0" eaLnBrk="0">
                        <a:lnSpc>
                          <a:spcPct val="145000"/>
                        </a:lnSpc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1.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过程检验依靠</a:t>
                      </a: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纸质单据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和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EXCEL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进行统计记录和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归档，数据难以分类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进行分析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,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并造成追溯困难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16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检验计划管理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305435" algn="l" rtl="0" eaLnBrk="0">
                        <a:lnSpc>
                          <a:spcPts val="1560"/>
                        </a:lnSpc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过程检验管理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4615" indent="12700" algn="l" rtl="0" eaLnBrk="0">
                        <a:lnSpc>
                          <a:spcPct val="141000"/>
                        </a:lnSpc>
                        <a:spcBef>
                          <a:spcPts val="0"/>
                        </a:spcBef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内置质量控制计划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,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检验员使用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PAD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完成生产过程巡   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检，选择点检项输入对应参数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,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对质检结果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进行自动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判定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</a:tr>
              <a:tr h="852169"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4615" algn="l" rtl="0" eaLnBrk="0">
                        <a:lnSpc>
                          <a:spcPct val="143000"/>
                        </a:lnSpc>
                        <a:spcBef>
                          <a:spcPts val="5"/>
                        </a:spcBef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2.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质量检验和生产无强关联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,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过程检验不合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格结果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反   </a:t>
                      </a: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馈不及时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,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不良品流出，造成质量风险和成本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浪费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16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检验计划管理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305435" algn="l" rtl="0" eaLnBrk="0">
                        <a:lnSpc>
                          <a:spcPts val="1560"/>
                        </a:lnSpc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过程检验管理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305435" algn="l" rtl="0" eaLnBrk="0">
                        <a:lnSpc>
                          <a:spcPts val="1570"/>
                        </a:lnSpc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质量看板管理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885" indent="5715" algn="l" rtl="0" eaLnBrk="0">
                        <a:lnSpc>
                          <a:spcPct val="141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DFS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可将控制计划和生产报工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相关联</a:t>
                      </a:r>
                      <a:r>
                        <a:rPr sz="11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，首检判定不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合格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,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质量状态灯变红，使该机台无法下料报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</a:t>
                      </a:r>
                      <a:r>
                        <a:rPr sz="11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，防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止不良品流转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</a:tr>
            </a:tbl>
          </a:graphicData>
        </a:graphic>
      </p:graphicFrame>
      <p:sp>
        <p:nvSpPr>
          <p:cNvPr id="92" name="textbox 92"/>
          <p:cNvSpPr/>
          <p:nvPr/>
        </p:nvSpPr>
        <p:spPr>
          <a:xfrm>
            <a:off x="525995" y="462153"/>
            <a:ext cx="4657725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2.1/</a:t>
            </a:r>
            <a:r>
              <a:rPr sz="2300" b="1" kern="0" spc="2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管理现场痛点和解决方案解析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473277" y="6210649"/>
            <a:ext cx="1112519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9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</a:t>
            </a:r>
            <a:r>
              <a:rPr sz="1200" kern="0" spc="-14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nl《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6" name="table 96"/>
          <p:cNvGraphicFramePr>
            <a:graphicFrameLocks noGrp="1"/>
          </p:cNvGraphicFramePr>
          <p:nvPr/>
        </p:nvGraphicFramePr>
        <p:xfrm>
          <a:off x="760094" y="1282700"/>
          <a:ext cx="10320020" cy="4577079"/>
        </p:xfrm>
        <a:graphic>
          <a:graphicData uri="http://schemas.openxmlformats.org/drawingml/2006/table">
            <a:tbl>
              <a:tblPr/>
              <a:tblGrid>
                <a:gridCol w="1875789"/>
                <a:gridCol w="3584575"/>
                <a:gridCol w="1393825"/>
                <a:gridCol w="3465829"/>
              </a:tblGrid>
              <a:tr h="42354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022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7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功能模块</a:t>
                      </a:r>
                      <a:endParaRPr sz="1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C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6908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7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痛点</a:t>
                      </a:r>
                      <a:endParaRPr sz="1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74850" algn="l" rtl="0" eaLnBrk="0">
                        <a:lnSpc>
                          <a:spcPct val="90000"/>
                        </a:lnSpc>
                      </a:pPr>
                      <a:r>
                        <a:rPr sz="17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解决方案</a:t>
                      </a:r>
                      <a:endParaRPr sz="1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C9"/>
                    </a:solidFill>
                  </a:tcPr>
                </a:tc>
                <a:tc h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C9"/>
                    </a:solidFill>
                  </a:tcPr>
                </a:tc>
              </a:tr>
              <a:tr h="873125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530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7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人员管理</a:t>
                      </a:r>
                      <a:endParaRPr sz="1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5410" algn="l" rtl="0" eaLnBrk="0">
                        <a:lnSpc>
                          <a:spcPct val="93000"/>
                        </a:lnSpc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1.</a:t>
                      </a:r>
                      <a:r>
                        <a:rPr sz="11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员工上岗时间统计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模糊，上机时间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无法计算</a:t>
                      </a:r>
                      <a:r>
                        <a:rPr sz="1100" b="1" kern="0" spc="-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。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513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考勤管理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9060" indent="-3175" algn="l" rtl="0" eaLnBrk="0">
                        <a:lnSpc>
                          <a:spcPct val="96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通过人脸识别或刷卡记录员工上机</a:t>
                      </a:r>
                      <a:r>
                        <a:rPr sz="11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、下机，统计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员工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实际在岗时长</a:t>
                      </a:r>
                      <a:r>
                        <a:rPr sz="11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，实现员工的岗</a:t>
                      </a: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位认证</a:t>
                      </a:r>
                      <a:r>
                        <a:rPr sz="1100" kern="0" spc="-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、绩效考核</a:t>
                      </a:r>
                      <a:r>
                        <a:rPr sz="1100" kern="0" spc="-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、技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能矩阵</a:t>
                      </a:r>
                      <a:r>
                        <a:rPr sz="11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、上班时间不上岗时间差异对比分析。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</a:tr>
              <a:tr h="753109"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8425" indent="127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2.</a:t>
                      </a:r>
                      <a:r>
                        <a:rPr sz="11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人员技能矩阵在现场做到目视化，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但并在员工上岗作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业时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未进行关联和验证</a:t>
                      </a:r>
                      <a:r>
                        <a:rPr sz="1100" b="1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。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3865" algn="l" rtl="0" eaLnBrk="0">
                        <a:lnSpc>
                          <a:spcPct val="95000"/>
                        </a:lnSpc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技能矩阵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6520" indent="-635" algn="l" rtl="0" eaLnBrk="0">
                        <a:lnSpc>
                          <a:spcPct val="97000"/>
                        </a:lnSpc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通过人脸识别或刷卡验证员工对应上岗资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质，细化认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证维度至设备</a:t>
                      </a:r>
                      <a:r>
                        <a:rPr sz="11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，工位，产品，操作内容等。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</a:tr>
              <a:tr h="815975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513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700" b="1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目视化看板</a:t>
                      </a:r>
                      <a:endParaRPr sz="1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8425" indent="6985" algn="l" rtl="0" eaLnBrk="0">
                        <a:lnSpc>
                          <a:spcPct val="93000"/>
                        </a:lnSpc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1. 现场信息看板展示基于纸质化报表，</a:t>
                      </a: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信息查询繁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琐，  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更新频率低</a:t>
                      </a:r>
                      <a:r>
                        <a:rPr sz="1100" b="1" kern="0" spc="-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。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5135" algn="l" rtl="0" eaLnBrk="0">
                        <a:lnSpc>
                          <a:spcPct val="95000"/>
                        </a:lnSpc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看板管理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885" indent="-635" algn="l" rtl="0" eaLnBrk="0">
                        <a:lnSpc>
                          <a:spcPct val="97000"/>
                        </a:lnSpc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针对不同生产环节生成不同的基本管理看板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以及生产    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运营看板</a:t>
                      </a:r>
                      <a:r>
                        <a:rPr sz="11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，帮助管理人员更加便捷快速的聚焦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必要信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11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息。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</a:tr>
              <a:tr h="832485"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9060" indent="635" algn="l" rtl="0" eaLnBrk="0">
                        <a:lnSpc>
                          <a:spcPct val="94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2. 现场报警信息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无目视化显示或播报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信息接收难度大，</a:t>
                      </a:r>
                      <a:r>
                        <a:rPr sz="11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人员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反应不及时</a:t>
                      </a:r>
                      <a:r>
                        <a:rPr sz="1100" b="1" kern="0" spc="-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。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704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异常管理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447040" algn="l" rtl="0" eaLnBrk="0">
                        <a:lnSpc>
                          <a:spcPts val="1185"/>
                        </a:lnSpc>
                      </a:pP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安灯管理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885" algn="l" rtl="0" eaLnBrk="0">
                        <a:lnSpc>
                          <a:spcPct val="96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通过短信</a:t>
                      </a:r>
                      <a:r>
                        <a:rPr sz="11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、邮件</a:t>
                      </a:r>
                      <a:r>
                        <a:rPr sz="1100" kern="0" spc="-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、看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板等通知方式进行消息快速传递，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处理以及异常响应升级机制建立,</a:t>
                      </a:r>
                      <a:r>
                        <a:rPr sz="11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并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展示异常当前实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时状态</a:t>
                      </a:r>
                      <a:r>
                        <a:rPr sz="11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、等待处理时长</a:t>
                      </a:r>
                      <a:r>
                        <a:rPr sz="1100" kern="0" spc="-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、优先级等。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</a:tr>
              <a:tr h="8788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149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7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分析报表</a:t>
                      </a:r>
                      <a:endParaRPr sz="1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541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1.现场管理报表需要人员手动制作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，维护和管理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indent="-127000" algn="l" rtl="0" eaLnBrk="0">
                        <a:lnSpc>
                          <a:spcPct val="135000"/>
                        </a:lnSpc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各模块报表管理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  </a:t>
                      </a: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信息流推送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885" indent="2540" algn="l" rtl="0" eaLnBrk="0">
                        <a:lnSpc>
                          <a:spcPct val="140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管理报表系统直出，在后台直接查询获取</a:t>
                      </a:r>
                      <a:r>
                        <a:rPr sz="11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，实现数据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透明化，并可每日</a:t>
                      </a:r>
                      <a:r>
                        <a:rPr sz="1100" kern="0" spc="-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、每周</a:t>
                      </a:r>
                      <a:r>
                        <a:rPr sz="1100" kern="0" spc="-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、每月对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工厂数据</a:t>
                      </a: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自动进行</a:t>
                      </a:r>
                      <a:r>
                        <a:rPr sz="11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邮件推送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</a:tr>
            </a:tbl>
          </a:graphicData>
        </a:graphic>
      </p:graphicFrame>
      <p:sp>
        <p:nvSpPr>
          <p:cNvPr id="98" name="textbox 98"/>
          <p:cNvSpPr/>
          <p:nvPr/>
        </p:nvSpPr>
        <p:spPr>
          <a:xfrm>
            <a:off x="525995" y="462153"/>
            <a:ext cx="4657725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2.1/</a:t>
            </a:r>
            <a:r>
              <a:rPr sz="2300" b="1" kern="0" spc="2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管理现场痛点和解决方案解析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473277" y="6210649"/>
            <a:ext cx="1112519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9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</a:t>
            </a:r>
            <a:r>
              <a:rPr sz="1200" kern="0" spc="-14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nl《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06094" y="2075179"/>
            <a:ext cx="2980054" cy="3599814"/>
          </a:xfrm>
          <a:prstGeom prst="rect">
            <a:avLst/>
          </a:prstGeom>
        </p:spPr>
      </p:pic>
      <p:pic>
        <p:nvPicPr>
          <p:cNvPr id="104" name="picture 1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713479" y="2074545"/>
            <a:ext cx="7895589" cy="3601084"/>
          </a:xfrm>
          <a:prstGeom prst="rect">
            <a:avLst/>
          </a:prstGeom>
        </p:spPr>
      </p:pic>
      <p:pic>
        <p:nvPicPr>
          <p:cNvPr id="106" name="picture 1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921671" y="2223770"/>
            <a:ext cx="7493178" cy="450214"/>
          </a:xfrm>
          <a:prstGeom prst="rect">
            <a:avLst/>
          </a:prstGeom>
        </p:spPr>
      </p:pic>
      <p:pic>
        <p:nvPicPr>
          <p:cNvPr id="108" name="picture 1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556759" y="2948940"/>
            <a:ext cx="1325879" cy="1053083"/>
          </a:xfrm>
          <a:prstGeom prst="rect">
            <a:avLst/>
          </a:prstGeom>
        </p:spPr>
      </p:pic>
      <p:graphicFrame>
        <p:nvGraphicFramePr>
          <p:cNvPr id="110" name="table 110"/>
          <p:cNvGraphicFramePr>
            <a:graphicFrameLocks noGrp="1"/>
          </p:cNvGraphicFramePr>
          <p:nvPr/>
        </p:nvGraphicFramePr>
        <p:xfrm>
          <a:off x="385444" y="1974215"/>
          <a:ext cx="11418570" cy="4656455"/>
        </p:xfrm>
        <a:graphic>
          <a:graphicData uri="http://schemas.openxmlformats.org/drawingml/2006/table">
            <a:tbl>
              <a:tblPr/>
              <a:tblGrid>
                <a:gridCol w="1946275"/>
                <a:gridCol w="1268095"/>
                <a:gridCol w="2308225"/>
                <a:gridCol w="1555750"/>
                <a:gridCol w="4340225"/>
              </a:tblGrid>
              <a:tr h="37179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67765" algn="l" rtl="0" eaLnBrk="0">
                        <a:lnSpc>
                          <a:spcPts val="1870"/>
                        </a:lnSpc>
                        <a:spcBef>
                          <a:spcPts val="5"/>
                        </a:spcBef>
                      </a:pPr>
                      <a:r>
                        <a:rPr sz="15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财务管理</a:t>
                      </a:r>
                      <a:endParaRPr sz="15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6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82370" algn="l" rtl="0" eaLnBrk="0">
                        <a:lnSpc>
                          <a:spcPts val="1880"/>
                        </a:lnSpc>
                        <a:spcBef>
                          <a:spcPts val="455"/>
                        </a:spcBef>
                      </a:pPr>
                      <a:r>
                        <a:rPr sz="15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成本管理</a:t>
                      </a:r>
                      <a:endParaRPr sz="15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9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88085" algn="l" rtl="0" eaLnBrk="0">
                        <a:lnSpc>
                          <a:spcPts val="1880"/>
                        </a:lnSpc>
                        <a:spcBef>
                          <a:spcPts val="455"/>
                        </a:spcBef>
                      </a:pPr>
                      <a:r>
                        <a:rPr sz="15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生产管理</a:t>
                      </a:r>
                      <a:endParaRPr sz="15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8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70940" algn="l" rtl="0" eaLnBrk="0">
                        <a:lnSpc>
                          <a:spcPts val="1875"/>
                        </a:lnSpc>
                        <a:spcBef>
                          <a:spcPts val="455"/>
                        </a:spcBef>
                      </a:pPr>
                      <a:r>
                        <a:rPr sz="15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仓库管理</a:t>
                      </a:r>
                      <a:endParaRPr sz="15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7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70940" algn="l" rtl="0" eaLnBrk="0">
                        <a:lnSpc>
                          <a:spcPts val="1880"/>
                        </a:lnSpc>
                        <a:spcBef>
                          <a:spcPts val="450"/>
                        </a:spcBef>
                      </a:pPr>
                      <a:r>
                        <a:rPr sz="15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销售管理</a:t>
                      </a:r>
                      <a:endParaRPr sz="15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8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72210" algn="l" rtl="0" eaLnBrk="0">
                        <a:lnSpc>
                          <a:spcPts val="1880"/>
                        </a:lnSpc>
                      </a:pPr>
                      <a:r>
                        <a:rPr sz="15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采购管理</a:t>
                      </a:r>
                      <a:endParaRPr sz="15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3A7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3A7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3A7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3A7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484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毛坯件           下料     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 机加工          热处理            清洗             检验              包装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24965" algn="l" rtl="0" eaLnBrk="0">
                        <a:lnSpc>
                          <a:spcPct val="93000"/>
                        </a:lnSpc>
                        <a:spcBef>
                          <a:spcPts val="185"/>
                        </a:spcBef>
                      </a:pPr>
                      <a:r>
                        <a:rPr sz="600" kern="0" spc="80" dirty="0">
                          <a:solidFill>
                            <a:srgbClr val="003353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SHuy</a:t>
                      </a:r>
                      <a:r>
                        <a:rPr sz="600" kern="0" spc="80" dirty="0">
                          <a:solidFill>
                            <a:srgbClr val="003353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kern="0" spc="80" dirty="0">
                          <a:solidFill>
                            <a:srgbClr val="003353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iLl</a:t>
                      </a:r>
                      <a:r>
                        <a:rPr sz="600" kern="0" spc="80" dirty="0">
                          <a:solidFill>
                            <a:srgbClr val="003353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kern="0" spc="80" dirty="0">
                          <a:solidFill>
                            <a:srgbClr val="00335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nI《</a:t>
                      </a:r>
                      <a:endParaRPr sz="6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62370" algn="l" rtl="0" eaLnBrk="0">
                        <a:lnSpc>
                          <a:spcPct val="86000"/>
                        </a:lnSpc>
                        <a:spcBef>
                          <a:spcPts val="420"/>
                        </a:spcBef>
                      </a:pPr>
                      <a:r>
                        <a:rPr sz="1400" b="1" kern="0" spc="-10" dirty="0">
                          <a:solidFill>
                            <a:srgbClr val="218DCB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检验包装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8485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设备铭牌      流转二维码     智能终端采集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PAD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检验报工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3A7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7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3A7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7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3A7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7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9385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3A7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A7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4270" algn="l" rtl="0" eaLnBrk="0">
                        <a:lnSpc>
                          <a:spcPct val="88000"/>
                        </a:lnSpc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供应商</a:t>
                      </a:r>
                      <a:r>
                        <a:rPr sz="11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   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         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客户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A7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A7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A7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816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生产调度中心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3A7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A7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4" name="group 14"/>
          <p:cNvGrpSpPr/>
          <p:nvPr/>
        </p:nvGrpSpPr>
        <p:grpSpPr>
          <a:xfrm rot="21600000">
            <a:off x="391668" y="1437132"/>
            <a:ext cx="11405615" cy="445008"/>
            <a:chOff x="0" y="0"/>
            <a:chExt cx="11405615" cy="445008"/>
          </a:xfrm>
        </p:grpSpPr>
        <p:sp>
          <p:nvSpPr>
            <p:cNvPr id="112" name="path 112"/>
            <p:cNvSpPr/>
            <p:nvPr/>
          </p:nvSpPr>
          <p:spPr>
            <a:xfrm>
              <a:off x="0" y="0"/>
              <a:ext cx="3087624" cy="445008"/>
            </a:xfrm>
            <a:custGeom>
              <a:avLst/>
              <a:gdLst/>
              <a:ahLst/>
              <a:cxnLst/>
              <a:rect l="0" t="0" r="0" b="0"/>
              <a:pathLst>
                <a:path w="4862" h="700">
                  <a:moveTo>
                    <a:pt x="0" y="0"/>
                  </a:moveTo>
                  <a:lnTo>
                    <a:pt x="4862" y="0"/>
                  </a:lnTo>
                  <a:lnTo>
                    <a:pt x="4862" y="700"/>
                  </a:lnTo>
                  <a:lnTo>
                    <a:pt x="0" y="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E3F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14" name="path 114"/>
            <p:cNvSpPr/>
            <p:nvPr/>
          </p:nvSpPr>
          <p:spPr>
            <a:xfrm>
              <a:off x="3605784" y="0"/>
              <a:ext cx="7799831" cy="445008"/>
            </a:xfrm>
            <a:custGeom>
              <a:avLst/>
              <a:gdLst/>
              <a:ahLst/>
              <a:cxnLst/>
              <a:rect l="0" t="0" r="0" b="0"/>
              <a:pathLst>
                <a:path w="12283" h="700">
                  <a:moveTo>
                    <a:pt x="0" y="0"/>
                  </a:moveTo>
                  <a:lnTo>
                    <a:pt x="12283" y="0"/>
                  </a:lnTo>
                  <a:lnTo>
                    <a:pt x="12283" y="700"/>
                  </a:lnTo>
                  <a:lnTo>
                    <a:pt x="0" y="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D5F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16" name="path 116"/>
            <p:cNvSpPr/>
            <p:nvPr/>
          </p:nvSpPr>
          <p:spPr>
            <a:xfrm>
              <a:off x="3130295" y="150876"/>
              <a:ext cx="455676" cy="160020"/>
            </a:xfrm>
            <a:custGeom>
              <a:avLst/>
              <a:gdLst/>
              <a:ahLst/>
              <a:cxnLst/>
              <a:rect l="0" t="0" r="0" b="0"/>
              <a:pathLst>
                <a:path w="717" h="252">
                  <a:moveTo>
                    <a:pt x="0" y="124"/>
                  </a:moveTo>
                  <a:lnTo>
                    <a:pt x="124" y="0"/>
                  </a:lnTo>
                  <a:lnTo>
                    <a:pt x="124" y="62"/>
                  </a:lnTo>
                  <a:lnTo>
                    <a:pt x="592" y="62"/>
                  </a:lnTo>
                  <a:lnTo>
                    <a:pt x="592" y="0"/>
                  </a:lnTo>
                  <a:lnTo>
                    <a:pt x="717" y="124"/>
                  </a:lnTo>
                  <a:lnTo>
                    <a:pt x="592" y="252"/>
                  </a:lnTo>
                  <a:lnTo>
                    <a:pt x="592" y="187"/>
                  </a:lnTo>
                  <a:lnTo>
                    <a:pt x="124" y="187"/>
                  </a:lnTo>
                  <a:lnTo>
                    <a:pt x="124" y="252"/>
                  </a:lnTo>
                  <a:lnTo>
                    <a:pt x="0" y="124"/>
                  </a:lnTo>
                </a:path>
              </a:pathLst>
            </a:custGeom>
            <a:solidFill>
              <a:srgbClr val="007FC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118" name="textbox 118"/>
          <p:cNvSpPr/>
          <p:nvPr/>
        </p:nvSpPr>
        <p:spPr>
          <a:xfrm>
            <a:off x="3704501" y="968375"/>
            <a:ext cx="8103234" cy="309879"/>
          </a:xfrm>
          <a:prstGeom prst="rect">
            <a:avLst/>
          </a:prstGeom>
          <a:solidFill>
            <a:srgbClr val="0080C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79240" algn="l" rtl="0" eaLnBrk="0">
              <a:lnSpc>
                <a:spcPct val="92000"/>
              </a:lnSpc>
            </a:pPr>
            <a:r>
              <a:rPr sz="1500" b="1" kern="0" spc="8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生产制造层</a:t>
            </a:r>
            <a:endParaRPr sz="15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20" name="textbox 120"/>
          <p:cNvSpPr/>
          <p:nvPr/>
        </p:nvSpPr>
        <p:spPr>
          <a:xfrm>
            <a:off x="427177" y="288163"/>
            <a:ext cx="5543550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2.2/ 总体规划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图</a:t>
            </a:r>
            <a:r>
              <a:rPr sz="2300" b="1" kern="0" spc="3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 </a:t>
            </a:r>
            <a:r>
              <a:rPr sz="2300" b="1" kern="0" spc="5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数字工厂项目整体情况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22" name="picture 1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473451" y="5846415"/>
            <a:ext cx="2994884" cy="546074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295644" y="2961132"/>
            <a:ext cx="1258823" cy="1048511"/>
          </a:xfrm>
          <a:prstGeom prst="rect">
            <a:avLst/>
          </a:prstGeom>
        </p:spPr>
      </p:pic>
      <p:pic>
        <p:nvPicPr>
          <p:cNvPr id="126" name="picture 1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967471" y="2948939"/>
            <a:ext cx="1219200" cy="1050035"/>
          </a:xfrm>
          <a:prstGeom prst="rect">
            <a:avLst/>
          </a:prstGeom>
        </p:spPr>
      </p:pic>
      <p:pic>
        <p:nvPicPr>
          <p:cNvPr id="128" name="picture 1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643871" y="2948940"/>
            <a:ext cx="1165859" cy="1046988"/>
          </a:xfrm>
          <a:prstGeom prst="rect">
            <a:avLst/>
          </a:prstGeom>
        </p:spPr>
      </p:pic>
      <p:sp>
        <p:nvSpPr>
          <p:cNvPr id="130" name="textbox 130"/>
          <p:cNvSpPr/>
          <p:nvPr/>
        </p:nvSpPr>
        <p:spPr>
          <a:xfrm>
            <a:off x="384809" y="968375"/>
            <a:ext cx="3258184" cy="309879"/>
          </a:xfrm>
          <a:prstGeom prst="rect">
            <a:avLst/>
          </a:prstGeom>
          <a:solidFill>
            <a:srgbClr val="66B3D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35710" algn="l" rtl="0" eaLnBrk="0">
              <a:lnSpc>
                <a:spcPct val="91000"/>
              </a:lnSpc>
              <a:spcBef>
                <a:spcPts val="0"/>
              </a:spcBef>
            </a:pP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企业资源层</a:t>
            </a:r>
            <a:endParaRPr sz="15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5841926" y="1514338"/>
            <a:ext cx="4111625" cy="25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780"/>
              </a:lnSpc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DFS（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WMS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、MES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、SCADA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、QMS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EAM……）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34" name="picture 13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7967471" y="5771388"/>
            <a:ext cx="932688" cy="576072"/>
          </a:xfrm>
          <a:prstGeom prst="rect">
            <a:avLst/>
          </a:prstGeom>
        </p:spPr>
      </p:pic>
      <p:pic>
        <p:nvPicPr>
          <p:cNvPr id="136" name="picture 13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933444" y="4895088"/>
            <a:ext cx="726947" cy="684275"/>
          </a:xfrm>
          <a:prstGeom prst="rect">
            <a:avLst/>
          </a:prstGeom>
        </p:spPr>
      </p:pic>
      <p:pic>
        <p:nvPicPr>
          <p:cNvPr id="138" name="picture 13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0282427" y="4861559"/>
            <a:ext cx="923543" cy="445008"/>
          </a:xfrm>
          <a:prstGeom prst="rect">
            <a:avLst/>
          </a:prstGeom>
        </p:spPr>
      </p:pic>
      <p:pic>
        <p:nvPicPr>
          <p:cNvPr id="140" name="picture 14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9368027" y="4821935"/>
            <a:ext cx="717804" cy="499872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8102600" y="4206875"/>
            <a:ext cx="977265" cy="360045"/>
          </a:xfrm>
          <a:prstGeom prst="rect">
            <a:avLst/>
          </a:prstGeom>
        </p:spPr>
      </p:pic>
      <p:pic>
        <p:nvPicPr>
          <p:cNvPr id="144" name="picture 14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6455409" y="4210684"/>
            <a:ext cx="977265" cy="356235"/>
          </a:xfrm>
          <a:prstGeom prst="rect">
            <a:avLst/>
          </a:prstGeom>
        </p:spPr>
      </p:pic>
      <p:pic>
        <p:nvPicPr>
          <p:cNvPr id="146" name="picture 14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9712959" y="4185284"/>
            <a:ext cx="977265" cy="356235"/>
          </a:xfrm>
          <a:prstGeom prst="rect">
            <a:avLst/>
          </a:prstGeom>
        </p:spPr>
      </p:pic>
      <p:pic>
        <p:nvPicPr>
          <p:cNvPr id="148" name="picture 14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4745990" y="4210684"/>
            <a:ext cx="977264" cy="356235"/>
          </a:xfrm>
          <a:prstGeom prst="rect">
            <a:avLst/>
          </a:prstGeom>
        </p:spPr>
      </p:pic>
      <p:pic>
        <p:nvPicPr>
          <p:cNvPr id="150" name="picture 15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6086855" y="4856988"/>
            <a:ext cx="554736" cy="524255"/>
          </a:xfrm>
          <a:prstGeom prst="rect">
            <a:avLst/>
          </a:prstGeom>
        </p:spPr>
      </p:pic>
      <p:pic>
        <p:nvPicPr>
          <p:cNvPr id="152" name="picture 15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8502933" y="4869397"/>
            <a:ext cx="569079" cy="496388"/>
          </a:xfrm>
          <a:prstGeom prst="rect">
            <a:avLst/>
          </a:prstGeom>
        </p:spPr>
      </p:pic>
      <p:pic>
        <p:nvPicPr>
          <p:cNvPr id="154" name="picture 15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7632192" y="4856988"/>
            <a:ext cx="565404" cy="484632"/>
          </a:xfrm>
          <a:prstGeom prst="rect">
            <a:avLst/>
          </a:prstGeom>
        </p:spPr>
      </p:pic>
      <p:pic>
        <p:nvPicPr>
          <p:cNvPr id="156" name="picture 15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4741163" y="4882896"/>
            <a:ext cx="537972" cy="454152"/>
          </a:xfrm>
          <a:prstGeom prst="rect">
            <a:avLst/>
          </a:prstGeom>
        </p:spPr>
      </p:pic>
      <p:pic>
        <p:nvPicPr>
          <p:cNvPr id="158" name="picture 15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1627365" y="6058039"/>
            <a:ext cx="562901" cy="399935"/>
          </a:xfrm>
          <a:prstGeom prst="rect">
            <a:avLst/>
          </a:prstGeom>
        </p:spPr>
      </p:pic>
      <p:pic>
        <p:nvPicPr>
          <p:cNvPr id="160" name="picture 160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6837994" y="4928819"/>
            <a:ext cx="588651" cy="365353"/>
          </a:xfrm>
          <a:prstGeom prst="rect">
            <a:avLst/>
          </a:prstGeom>
        </p:spPr>
      </p:pic>
      <p:sp>
        <p:nvSpPr>
          <p:cNvPr id="162" name="path 162"/>
          <p:cNvSpPr/>
          <p:nvPr/>
        </p:nvSpPr>
        <p:spPr>
          <a:xfrm>
            <a:off x="6347459" y="5937503"/>
            <a:ext cx="612647" cy="272796"/>
          </a:xfrm>
          <a:custGeom>
            <a:avLst/>
            <a:gdLst/>
            <a:ahLst/>
            <a:cxnLst/>
            <a:rect l="0" t="0" r="0" b="0"/>
            <a:pathLst>
              <a:path w="964" h="429">
                <a:moveTo>
                  <a:pt x="801" y="350"/>
                </a:moveTo>
                <a:lnTo>
                  <a:pt x="556" y="395"/>
                </a:lnTo>
                <a:lnTo>
                  <a:pt x="592" y="321"/>
                </a:lnTo>
                <a:lnTo>
                  <a:pt x="333" y="420"/>
                </a:lnTo>
                <a:lnTo>
                  <a:pt x="367" y="345"/>
                </a:lnTo>
                <a:lnTo>
                  <a:pt x="0" y="429"/>
                </a:lnTo>
                <a:lnTo>
                  <a:pt x="460" y="151"/>
                </a:lnTo>
                <a:lnTo>
                  <a:pt x="417" y="242"/>
                </a:lnTo>
                <a:lnTo>
                  <a:pt x="705" y="72"/>
                </a:lnTo>
                <a:lnTo>
                  <a:pt x="660" y="180"/>
                </a:lnTo>
                <a:lnTo>
                  <a:pt x="964" y="0"/>
                </a:lnTo>
                <a:lnTo>
                  <a:pt x="801" y="350"/>
                </a:lnTo>
              </a:path>
            </a:pathLst>
          </a:custGeom>
          <a:solidFill>
            <a:srgbClr val="218DC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4" name="textbox 164"/>
          <p:cNvSpPr/>
          <p:nvPr/>
        </p:nvSpPr>
        <p:spPr>
          <a:xfrm>
            <a:off x="10537201" y="527176"/>
            <a:ext cx="1111250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kern="0" spc="130" dirty="0">
                <a:solidFill>
                  <a:srgbClr val="0032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90" dirty="0">
                <a:solidFill>
                  <a:srgbClr val="0032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</a:t>
            </a:r>
            <a:r>
              <a:rPr sz="1200" kern="0" spc="-140" dirty="0">
                <a:solidFill>
                  <a:srgbClr val="0032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nl《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66" name="picture 16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5489895" y="4910776"/>
            <a:ext cx="372483" cy="372483"/>
          </a:xfrm>
          <a:prstGeom prst="rect">
            <a:avLst/>
          </a:prstGeom>
        </p:spPr>
      </p:pic>
      <p:sp>
        <p:nvSpPr>
          <p:cNvPr id="168" name="textbox 168"/>
          <p:cNvSpPr/>
          <p:nvPr/>
        </p:nvSpPr>
        <p:spPr>
          <a:xfrm>
            <a:off x="3558849" y="1487377"/>
            <a:ext cx="391795" cy="377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4930" algn="l" rtl="0" eaLnBrk="0">
              <a:lnSpc>
                <a:spcPct val="87000"/>
              </a:lnSpc>
            </a:pP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API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  <a:spcBef>
                <a:spcPts val="5"/>
              </a:spcBef>
            </a:pP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中间表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70" name="textbox 170"/>
          <p:cNvSpPr/>
          <p:nvPr/>
        </p:nvSpPr>
        <p:spPr>
          <a:xfrm>
            <a:off x="6591951" y="4293303"/>
            <a:ext cx="734694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400" b="1" kern="0" spc="-1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激光打码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72" name="textbox 172"/>
          <p:cNvSpPr/>
          <p:nvPr/>
        </p:nvSpPr>
        <p:spPr>
          <a:xfrm>
            <a:off x="8262159" y="4292432"/>
            <a:ext cx="711834" cy="2114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400" b="1" kern="0" spc="-6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自动分选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74" name="textbox 174"/>
          <p:cNvSpPr/>
          <p:nvPr/>
        </p:nvSpPr>
        <p:spPr>
          <a:xfrm>
            <a:off x="4965438" y="4284870"/>
            <a:ext cx="556259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400" b="1" kern="0" spc="-2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机加工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76" name="textbox 176"/>
          <p:cNvSpPr/>
          <p:nvPr/>
        </p:nvSpPr>
        <p:spPr>
          <a:xfrm>
            <a:off x="5387440" y="5387857"/>
            <a:ext cx="527684" cy="1543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4000"/>
              </a:lnSpc>
            </a:pP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来料检验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10491264" y="5373637"/>
            <a:ext cx="517525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电视看板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6082386" y="5388362"/>
            <a:ext cx="528319" cy="1543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4000"/>
              </a:lnSpc>
            </a:pP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扫码上料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82" name="textbox 182"/>
          <p:cNvSpPr/>
          <p:nvPr/>
        </p:nvSpPr>
        <p:spPr>
          <a:xfrm>
            <a:off x="4016605" y="5378202"/>
            <a:ext cx="528319" cy="153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</a:pP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条码打印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84" name="textbox 184"/>
          <p:cNvSpPr/>
          <p:nvPr/>
        </p:nvSpPr>
        <p:spPr>
          <a:xfrm>
            <a:off x="4714185" y="5391790"/>
            <a:ext cx="533400" cy="1517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PDA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扫码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86" name="path 186"/>
          <p:cNvSpPr/>
          <p:nvPr/>
        </p:nvSpPr>
        <p:spPr>
          <a:xfrm>
            <a:off x="1793747" y="5708903"/>
            <a:ext cx="172212" cy="281940"/>
          </a:xfrm>
          <a:custGeom>
            <a:avLst/>
            <a:gdLst/>
            <a:ahLst/>
            <a:cxnLst/>
            <a:rect l="0" t="0" r="0" b="0"/>
            <a:pathLst>
              <a:path w="271" h="444">
                <a:moveTo>
                  <a:pt x="136" y="444"/>
                </a:moveTo>
                <a:lnTo>
                  <a:pt x="0" y="309"/>
                </a:lnTo>
                <a:lnTo>
                  <a:pt x="69" y="309"/>
                </a:lnTo>
                <a:lnTo>
                  <a:pt x="69" y="134"/>
                </a:lnTo>
                <a:lnTo>
                  <a:pt x="0" y="134"/>
                </a:lnTo>
                <a:lnTo>
                  <a:pt x="136" y="0"/>
                </a:lnTo>
                <a:lnTo>
                  <a:pt x="271" y="134"/>
                </a:lnTo>
                <a:lnTo>
                  <a:pt x="203" y="134"/>
                </a:lnTo>
                <a:lnTo>
                  <a:pt x="203" y="309"/>
                </a:lnTo>
                <a:lnTo>
                  <a:pt x="271" y="309"/>
                </a:lnTo>
                <a:lnTo>
                  <a:pt x="136" y="444"/>
                </a:lnTo>
              </a:path>
            </a:pathLst>
          </a:custGeom>
          <a:solidFill>
            <a:srgbClr val="218DC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8" name="textbox 188"/>
          <p:cNvSpPr/>
          <p:nvPr/>
        </p:nvSpPr>
        <p:spPr>
          <a:xfrm>
            <a:off x="10150551" y="2996751"/>
            <a:ext cx="591184" cy="1104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3000"/>
              </a:lnSpc>
            </a:pPr>
            <a:r>
              <a:rPr sz="600" kern="0" spc="80" dirty="0">
                <a:solidFill>
                  <a:srgbClr val="0033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600" kern="0" spc="80" dirty="0">
                <a:solidFill>
                  <a:srgbClr val="0033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80" dirty="0">
                <a:solidFill>
                  <a:srgbClr val="0033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</a:t>
            </a:r>
            <a:r>
              <a:rPr sz="600" kern="0" spc="80" dirty="0">
                <a:solidFill>
                  <a:srgbClr val="0033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80" dirty="0">
                <a:solidFill>
                  <a:srgbClr val="00335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nI《</a:t>
            </a:r>
            <a:endParaRPr sz="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90" name="textbox 190"/>
          <p:cNvSpPr/>
          <p:nvPr/>
        </p:nvSpPr>
        <p:spPr>
          <a:xfrm>
            <a:off x="1760146" y="1568582"/>
            <a:ext cx="366395" cy="2019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ERP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2" name="table 192"/>
          <p:cNvGraphicFramePr>
            <a:graphicFrameLocks noGrp="1"/>
          </p:cNvGraphicFramePr>
          <p:nvPr/>
        </p:nvGraphicFramePr>
        <p:xfrm>
          <a:off x="793115" y="1054735"/>
          <a:ext cx="10299064" cy="4789804"/>
        </p:xfrm>
        <a:graphic>
          <a:graphicData uri="http://schemas.openxmlformats.org/drawingml/2006/table">
            <a:tbl>
              <a:tblPr/>
              <a:tblGrid>
                <a:gridCol w="5151754"/>
                <a:gridCol w="5147309"/>
              </a:tblGrid>
              <a:tr h="155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861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  <a:tabLst>
                          <a:tab pos="438785" algn="l"/>
                        </a:tabLst>
                      </a:pPr>
                      <a:r>
                        <a:rPr sz="1100" kern="0" spc="0" dirty="0">
                          <a:solidFill>
                            <a:srgbClr val="0080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	</a:t>
                      </a:r>
                      <a:r>
                        <a:rPr sz="1100" b="1" kern="0" spc="-10" dirty="0">
                          <a:solidFill>
                            <a:srgbClr val="0080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质量管理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4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0020" algn="l" rtl="0" eaLnBrk="0">
                        <a:lnSpc>
                          <a:spcPct val="85000"/>
                        </a:lnSpc>
                        <a:spcBef>
                          <a:spcPts val="27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集合控制计划内置以及检测设备物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联，使得检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158750" algn="l" rtl="0" eaLnBrk="0">
                        <a:lnSpc>
                          <a:spcPts val="135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测结果有据可查</a:t>
                      </a:r>
                      <a:r>
                        <a:rPr sz="9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、有据可依，并且可实时反馈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158750" algn="l" rtl="0" eaLnBrk="0">
                        <a:lnSpc>
                          <a:spcPts val="135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检测结果，可疑品追踪锁定，必要时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可进行远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159385" algn="l" rtl="0" eaLnBrk="0">
                        <a:lnSpc>
                          <a:spcPts val="135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程锁机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，防止不良品继续流转；</a:t>
                      </a:r>
                      <a:r>
                        <a:rPr sz="9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自动生成检测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160655" algn="l" rtl="0" eaLnBrk="0">
                        <a:lnSpc>
                          <a:spcPts val="135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结果分析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，关联质量因素预警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EF6"/>
                    </a:solidFill>
                  </a:tcPr>
                </a:tc>
              </a:tr>
              <a:tr h="3230879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94" name="picture 1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132575" y="1197864"/>
            <a:ext cx="161544" cy="208788"/>
          </a:xfrm>
          <a:prstGeom prst="rect">
            <a:avLst/>
          </a:prstGeom>
        </p:spPr>
      </p:pic>
      <p:sp>
        <p:nvSpPr>
          <p:cNvPr id="196" name="textbox 196"/>
          <p:cNvSpPr/>
          <p:nvPr/>
        </p:nvSpPr>
        <p:spPr>
          <a:xfrm>
            <a:off x="793115" y="2671445"/>
            <a:ext cx="2527935" cy="3173729"/>
          </a:xfrm>
          <a:prstGeom prst="rect">
            <a:avLst/>
          </a:prstGeom>
          <a:solidFill>
            <a:srgbClr val="007BBD">
              <a:alpha val="12156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50520" algn="l" rtl="0" eaLnBrk="0">
              <a:lnSpc>
                <a:spcPct val="86000"/>
              </a:lnSpc>
              <a:spcBef>
                <a:spcPts val="5"/>
              </a:spcBef>
            </a:pPr>
            <a:r>
              <a:rPr sz="1100" b="1" kern="0" spc="-2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人员管理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3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2715" indent="635" algn="l" rtl="0" eaLnBrk="0">
              <a:lnSpc>
                <a:spcPct val="115000"/>
              </a:lnSpc>
              <a:spcBef>
                <a:spcPts val="28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员工二次考勤</a:t>
            </a:r>
            <a:r>
              <a:rPr sz="900" kern="0" spc="-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，获得人机交互信息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，可对人员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工时统计，进行班次产量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分析以及实施</a:t>
            </a:r>
            <a:endParaRPr sz="900" dirty="0">
              <a:latin typeface="微软雅黑"/>
              <a:ea typeface="微软雅黑"/>
              <a:cs typeface="微软雅黑"/>
            </a:endParaRPr>
          </a:p>
          <a:p>
            <a:pPr marL="132715" indent="2540" algn="l" rtl="0" eaLnBrk="0">
              <a:lnSpc>
                <a:spcPct val="115000"/>
              </a:lnSpc>
              <a:spcBef>
                <a:spcPts val="21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UPPH 产出分析等，后台自动生成员工到勤      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率报表，产量报表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，人员工时报表等</a:t>
            </a:r>
            <a:endParaRPr sz="9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280" algn="l" rtl="0" eaLnBrk="0">
              <a:lnSpc>
                <a:spcPts val="1430"/>
              </a:lnSpc>
              <a:spcBef>
                <a:spcPts val="335"/>
              </a:spcBef>
            </a:pPr>
            <a:r>
              <a:rPr sz="1100" kern="0" spc="0" dirty="0">
                <a:solidFill>
                  <a:srgbClr val="00060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</a:t>
            </a:r>
            <a:r>
              <a:rPr sz="1100" kern="0" spc="50" dirty="0">
                <a:solidFill>
                  <a:srgbClr val="00060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700" b="1" kern="0" spc="20" baseline="1200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报表管理</a:t>
            </a:r>
            <a:endParaRPr sz="1700" baseline="120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6205" indent="12700" algn="l" rtl="0" eaLnBrk="0">
              <a:lnSpc>
                <a:spcPct val="118000"/>
              </a:lnSpc>
              <a:spcBef>
                <a:spcPts val="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自动生成管理相关的报表/VSM图等，提升管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理效率</a:t>
            </a:r>
            <a:r>
              <a:rPr sz="900" kern="0" spc="-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，实现管理转型升级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98" name="textbox 198"/>
          <p:cNvSpPr/>
          <p:nvPr/>
        </p:nvSpPr>
        <p:spPr>
          <a:xfrm>
            <a:off x="802640" y="1054735"/>
            <a:ext cx="2522854" cy="1557655"/>
          </a:xfrm>
          <a:prstGeom prst="rect">
            <a:avLst/>
          </a:prstGeom>
          <a:solidFill>
            <a:srgbClr val="007FBF">
              <a:alpha val="12549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5725" algn="l" rtl="0" eaLnBrk="0">
              <a:lnSpc>
                <a:spcPts val="1450"/>
              </a:lnSpc>
            </a:pPr>
            <a:r>
              <a:rPr sz="1100" kern="0" spc="10" dirty="0">
                <a:solidFill>
                  <a:srgbClr val="00060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</a:t>
            </a:r>
            <a:r>
              <a:rPr sz="1100" kern="0" spc="90" dirty="0">
                <a:solidFill>
                  <a:srgbClr val="00060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1100" b="1" kern="0" spc="1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计划报工管理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6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0175" algn="l" rtl="0" eaLnBrk="0">
              <a:lnSpc>
                <a:spcPct val="112000"/>
              </a:lnSpc>
              <a:spcBef>
                <a:spcPts val="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实现计划的精准下发</a:t>
            </a:r>
            <a:r>
              <a:rPr sz="900" kern="0" spc="-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，获取实时的产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量数据，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实现有效的计划进度监控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00" name="textbox 200"/>
          <p:cNvSpPr/>
          <p:nvPr/>
        </p:nvSpPr>
        <p:spPr>
          <a:xfrm>
            <a:off x="3398520" y="2669539"/>
            <a:ext cx="2522854" cy="1557655"/>
          </a:xfrm>
          <a:prstGeom prst="rect">
            <a:avLst/>
          </a:prstGeom>
          <a:solidFill>
            <a:srgbClr val="0083C1">
              <a:alpha val="12941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2730" algn="l" rtl="0" eaLnBrk="0">
              <a:lnSpc>
                <a:spcPct val="86000"/>
              </a:lnSpc>
              <a:tabLst>
                <a:tab pos="336550" algn="l"/>
              </a:tabLst>
            </a:pPr>
            <a:r>
              <a:rPr sz="1100" kern="0" spc="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	</a:t>
            </a:r>
            <a:r>
              <a:rPr sz="1100" b="1" kern="0" spc="-1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产品全追溯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4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9855" indent="1270" algn="l" rtl="0" eaLnBrk="0">
              <a:lnSpc>
                <a:spcPct val="115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可实现批次产品全追溯</a:t>
            </a:r>
            <a:r>
              <a:rPr sz="900" kern="0" spc="-1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，生产过程工艺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监控分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析，质量数据采集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，生产过程防错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02" name="picture 2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480815" y="2804160"/>
            <a:ext cx="170688" cy="184403"/>
          </a:xfrm>
          <a:prstGeom prst="rect">
            <a:avLst/>
          </a:prstGeom>
        </p:spPr>
      </p:pic>
      <p:sp>
        <p:nvSpPr>
          <p:cNvPr id="204" name="textbox 204"/>
          <p:cNvSpPr/>
          <p:nvPr/>
        </p:nvSpPr>
        <p:spPr>
          <a:xfrm>
            <a:off x="3389629" y="1056004"/>
            <a:ext cx="2522220" cy="1557655"/>
          </a:xfrm>
          <a:prstGeom prst="rect">
            <a:avLst/>
          </a:prstGeom>
          <a:solidFill>
            <a:srgbClr val="DEEFF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5275" algn="l" rtl="0" eaLnBrk="0">
              <a:lnSpc>
                <a:spcPct val="87000"/>
              </a:lnSpc>
              <a:tabLst>
                <a:tab pos="396875" algn="l"/>
              </a:tabLst>
            </a:pPr>
            <a:r>
              <a:rPr sz="1100" kern="0" spc="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	</a:t>
            </a:r>
            <a:r>
              <a:rPr sz="1100" b="1" kern="0" spc="-1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设备管理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8745" indent="1270" algn="l" rtl="0" eaLnBrk="0">
              <a:lnSpc>
                <a:spcPct val="120000"/>
              </a:lnSpc>
              <a:spcBef>
                <a:spcPts val="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记录设备到厂后的生产</a:t>
            </a:r>
            <a:r>
              <a:rPr sz="900" kern="0" spc="-1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维修</a:t>
            </a:r>
            <a:r>
              <a:rPr sz="900" kern="0" spc="-1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、保养等数据信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息</a:t>
            </a:r>
            <a:r>
              <a:rPr sz="900" kern="0" spc="-1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，获取设备的全生命周期清单，结合物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联获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取设备实时生产</a:t>
            </a:r>
            <a:r>
              <a:rPr sz="900" kern="0" spc="-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、开机数据，提升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设备OEE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06" name="picture 2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26535" y="1197863"/>
            <a:ext cx="158496" cy="160020"/>
          </a:xfrm>
          <a:prstGeom prst="rect">
            <a:avLst/>
          </a:prstGeom>
        </p:spPr>
      </p:pic>
      <p:sp>
        <p:nvSpPr>
          <p:cNvPr id="208" name="textbox 208"/>
          <p:cNvSpPr/>
          <p:nvPr/>
        </p:nvSpPr>
        <p:spPr>
          <a:xfrm>
            <a:off x="5983693" y="4288790"/>
            <a:ext cx="2522220" cy="1557019"/>
          </a:xfrm>
          <a:prstGeom prst="rect">
            <a:avLst/>
          </a:prstGeom>
          <a:solidFill>
            <a:srgbClr val="DEEFF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6065" algn="l" rtl="0" eaLnBrk="0">
              <a:lnSpc>
                <a:spcPct val="87000"/>
              </a:lnSpc>
              <a:tabLst>
                <a:tab pos="342900" algn="l"/>
              </a:tabLst>
            </a:pPr>
            <a:r>
              <a:rPr sz="1100" kern="0" spc="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	</a:t>
            </a:r>
            <a:r>
              <a:rPr sz="1100" b="1" kern="0" spc="-1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看板管理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1125" algn="l" rtl="0" eaLnBrk="0">
              <a:lnSpc>
                <a:spcPct val="115000"/>
              </a:lnSpc>
              <a:spcBef>
                <a:spcPts val="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有效的利用业务数据形成运营管理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看板，提升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运营效率，快速决策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10" name="picture 2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085332" y="4469892"/>
            <a:ext cx="164591" cy="167639"/>
          </a:xfrm>
          <a:prstGeom prst="rect">
            <a:avLst/>
          </a:prstGeom>
        </p:spPr>
      </p:pic>
      <p:sp>
        <p:nvSpPr>
          <p:cNvPr id="212" name="textbox 212"/>
          <p:cNvSpPr/>
          <p:nvPr/>
        </p:nvSpPr>
        <p:spPr>
          <a:xfrm>
            <a:off x="3389629" y="4288790"/>
            <a:ext cx="2516504" cy="1557019"/>
          </a:xfrm>
          <a:prstGeom prst="rect">
            <a:avLst/>
          </a:prstGeom>
          <a:solidFill>
            <a:srgbClr val="DDEEF6">
              <a:alpha val="99607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750" algn="l" rtl="0" eaLnBrk="0">
              <a:lnSpc>
                <a:spcPct val="86000"/>
              </a:lnSpc>
              <a:tabLst>
                <a:tab pos="385445" algn="l"/>
              </a:tabLst>
            </a:pPr>
            <a:r>
              <a:rPr sz="1100" kern="0" spc="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	</a:t>
            </a:r>
            <a:r>
              <a:rPr sz="1100" b="1" kern="0" spc="-1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条码管理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8745" indent="635" algn="l" rtl="0" eaLnBrk="0">
              <a:lnSpc>
                <a:spcPct val="112000"/>
              </a:lnSpc>
              <a:spcBef>
                <a:spcPts val="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一物一码保证系统数据准确，在线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打印提升生   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产效率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14" name="picture 2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506723" y="4477511"/>
            <a:ext cx="169164" cy="190500"/>
          </a:xfrm>
          <a:prstGeom prst="rect">
            <a:avLst/>
          </a:prstGeom>
        </p:spPr>
      </p:pic>
      <p:sp>
        <p:nvSpPr>
          <p:cNvPr id="216" name="textbox 216"/>
          <p:cNvSpPr/>
          <p:nvPr/>
        </p:nvSpPr>
        <p:spPr>
          <a:xfrm>
            <a:off x="8576944" y="2669540"/>
            <a:ext cx="2515870" cy="1556385"/>
          </a:xfrm>
          <a:prstGeom prst="rect">
            <a:avLst/>
          </a:prstGeom>
          <a:solidFill>
            <a:srgbClr val="DDEEF6">
              <a:alpha val="99607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4135" algn="l" rtl="0" eaLnBrk="0">
              <a:lnSpc>
                <a:spcPts val="1385"/>
              </a:lnSpc>
            </a:pPr>
            <a:r>
              <a:rPr sz="1100" kern="0" spc="10" dirty="0">
                <a:solidFill>
                  <a:srgbClr val="00131A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田</a:t>
            </a:r>
            <a:r>
              <a:rPr sz="1100" kern="0" spc="70" dirty="0">
                <a:solidFill>
                  <a:srgbClr val="00131A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1100" b="1" kern="0" spc="1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无纸化文档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9380" algn="l" rtl="0" eaLnBrk="0">
              <a:lnSpc>
                <a:spcPct val="115000"/>
              </a:lnSpc>
              <a:spcBef>
                <a:spcPts val="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无纸化标准作业文档</a:t>
            </a:r>
            <a:r>
              <a:rPr sz="900" kern="0" spc="-1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，点对点实时更新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文档保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证文档下发准确性</a:t>
            </a:r>
            <a:r>
              <a:rPr sz="900" kern="0" spc="-1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、实时性，提升生产效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率</a:t>
            </a:r>
            <a:r>
              <a:rPr sz="900" kern="0" spc="-1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18" name="textbox 218"/>
          <p:cNvSpPr/>
          <p:nvPr/>
        </p:nvSpPr>
        <p:spPr>
          <a:xfrm>
            <a:off x="5983604" y="2677160"/>
            <a:ext cx="2513964" cy="1549400"/>
          </a:xfrm>
          <a:prstGeom prst="rect">
            <a:avLst/>
          </a:prstGeom>
          <a:solidFill>
            <a:srgbClr val="007BBD">
              <a:alpha val="12156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3055" algn="l" rtl="0" eaLnBrk="0">
              <a:lnSpc>
                <a:spcPct val="89000"/>
              </a:lnSpc>
              <a:spcBef>
                <a:spcPts val="0"/>
              </a:spcBef>
              <a:tabLst>
                <a:tab pos="379095" algn="l"/>
              </a:tabLst>
            </a:pPr>
            <a:r>
              <a:rPr sz="1100" kern="0" spc="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	</a:t>
            </a:r>
            <a:r>
              <a:rPr sz="1100" b="1" kern="0" spc="-1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异常快速响应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8745" indent="-7620" algn="l" rtl="0" eaLnBrk="0">
              <a:lnSpc>
                <a:spcPct val="113000"/>
              </a:lnSpc>
              <a:spcBef>
                <a:spcPts val="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数字化ANDON系统，提升异常的反馈效率异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常柏拉图自动生成</a:t>
            </a:r>
            <a:r>
              <a:rPr sz="900" kern="0" spc="-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20" name="picture 2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124955" y="2849879"/>
            <a:ext cx="172211" cy="185928"/>
          </a:xfrm>
          <a:prstGeom prst="rect">
            <a:avLst/>
          </a:prstGeom>
        </p:spPr>
      </p:pic>
      <p:sp>
        <p:nvSpPr>
          <p:cNvPr id="222" name="textbox 222"/>
          <p:cNvSpPr/>
          <p:nvPr/>
        </p:nvSpPr>
        <p:spPr>
          <a:xfrm>
            <a:off x="7109059" y="309525"/>
            <a:ext cx="4104640" cy="6140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" indent="-2540" algn="l" rtl="0" eaLnBrk="0">
              <a:lnSpc>
                <a:spcPct val="139000"/>
              </a:lnSpc>
            </a:pPr>
            <a:r>
              <a:rPr sz="900" b="1" kern="0" spc="1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通过对芜湖罗尔科精密工业有限公司的初步调研，</a:t>
            </a:r>
            <a:r>
              <a:rPr sz="900" b="1" kern="0" spc="-1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b="1" kern="0" spc="1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结合现场设备及</a:t>
            </a:r>
            <a:r>
              <a:rPr sz="900" b="1" kern="0" spc="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部署需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b="1" kern="0" spc="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求，</a:t>
            </a:r>
            <a:r>
              <a:rPr sz="900" b="1" kern="0" spc="-1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b="1" kern="0" spc="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数字化方案一期共规划</a:t>
            </a:r>
            <a:r>
              <a:rPr sz="900" b="1" kern="0" spc="9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11</a:t>
            </a:r>
            <a:r>
              <a:rPr sz="900" b="1" kern="0" spc="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个模</a:t>
            </a:r>
            <a:r>
              <a:rPr sz="900" b="1" kern="0" spc="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块,36个功能</a:t>
            </a:r>
            <a:endParaRPr sz="9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" algn="l" rtl="0" eaLnBrk="0">
              <a:lnSpc>
                <a:spcPct val="95000"/>
              </a:lnSpc>
            </a:pP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范围为：</a:t>
            </a:r>
            <a:r>
              <a:rPr sz="900" b="1" kern="0" spc="-1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冷挤</a:t>
            </a:r>
            <a:r>
              <a:rPr sz="900" kern="0" spc="-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、表面处理</a:t>
            </a:r>
            <a:r>
              <a:rPr sz="900" kern="0" spc="-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、热处理</a:t>
            </a:r>
            <a:r>
              <a:rPr sz="900" kern="0" spc="-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、孔车间</a:t>
            </a:r>
            <a:r>
              <a:rPr sz="900" kern="0" spc="-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、车制车间</a:t>
            </a:r>
            <a:r>
              <a:rPr sz="900" kern="0" spc="-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、机加工车间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24" name="textbox 224"/>
          <p:cNvSpPr/>
          <p:nvPr/>
        </p:nvSpPr>
        <p:spPr>
          <a:xfrm>
            <a:off x="8661692" y="1161073"/>
            <a:ext cx="2397125" cy="7226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00355" algn="l" rtl="0" eaLnBrk="0">
              <a:lnSpc>
                <a:spcPct val="86000"/>
              </a:lnSpc>
            </a:pPr>
            <a:r>
              <a:rPr sz="1100" b="1" kern="0" spc="-2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工艺管理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905" algn="l" rtl="0" eaLnBrk="0">
              <a:lnSpc>
                <a:spcPct val="116000"/>
              </a:lnSpc>
              <a:spcBef>
                <a:spcPts val="0"/>
              </a:spcBef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实时记录生产节拍数据</a:t>
            </a:r>
            <a:r>
              <a:rPr sz="900" kern="0" spc="-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工艺程序</a:t>
            </a:r>
            <a:r>
              <a:rPr sz="900" kern="0" spc="-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，工艺数据，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有效优化节拍，提升加工效率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26" name="textbox 226"/>
          <p:cNvSpPr/>
          <p:nvPr/>
        </p:nvSpPr>
        <p:spPr>
          <a:xfrm>
            <a:off x="525995" y="462153"/>
            <a:ext cx="2542539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2.3/</a:t>
            </a:r>
            <a:r>
              <a:rPr sz="2300" b="1" kern="0" spc="2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功能模块规划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28" name="textbox 228"/>
          <p:cNvSpPr/>
          <p:nvPr/>
        </p:nvSpPr>
        <p:spPr>
          <a:xfrm>
            <a:off x="473277" y="6210649"/>
            <a:ext cx="1112519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9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</a:t>
            </a:r>
            <a:r>
              <a:rPr sz="1200" kern="0" spc="-14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nl《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icture 2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55191" y="858011"/>
            <a:ext cx="6480048" cy="5244083"/>
          </a:xfrm>
          <a:prstGeom prst="rect">
            <a:avLst/>
          </a:prstGeom>
        </p:spPr>
      </p:pic>
      <p:sp>
        <p:nvSpPr>
          <p:cNvPr id="232" name="rect 232"/>
          <p:cNvSpPr/>
          <p:nvPr/>
        </p:nvSpPr>
        <p:spPr>
          <a:xfrm>
            <a:off x="8873490" y="1089025"/>
            <a:ext cx="2661919" cy="4956175"/>
          </a:xfrm>
          <a:prstGeom prst="rect">
            <a:avLst/>
          </a:prstGeom>
          <a:solidFill>
            <a:srgbClr val="E5F2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34" name="picture 2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982709" y="2703195"/>
            <a:ext cx="1139190" cy="433070"/>
          </a:xfrm>
          <a:prstGeom prst="rect">
            <a:avLst/>
          </a:prstGeom>
        </p:spPr>
      </p:pic>
      <p:pic>
        <p:nvPicPr>
          <p:cNvPr id="236" name="picture 2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982709" y="3454400"/>
            <a:ext cx="1139190" cy="433070"/>
          </a:xfrm>
          <a:prstGeom prst="rect">
            <a:avLst/>
          </a:prstGeom>
        </p:spPr>
      </p:pic>
      <p:pic>
        <p:nvPicPr>
          <p:cNvPr id="238" name="picture 2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982709" y="1954529"/>
            <a:ext cx="1139190" cy="433070"/>
          </a:xfrm>
          <a:prstGeom prst="rect">
            <a:avLst/>
          </a:prstGeom>
        </p:spPr>
      </p:pic>
      <p:pic>
        <p:nvPicPr>
          <p:cNvPr id="240" name="picture 2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234930" y="3443604"/>
            <a:ext cx="1139189" cy="433070"/>
          </a:xfrm>
          <a:prstGeom prst="rect">
            <a:avLst/>
          </a:prstGeom>
        </p:spPr>
      </p:pic>
      <p:pic>
        <p:nvPicPr>
          <p:cNvPr id="242" name="picture 2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234930" y="1954529"/>
            <a:ext cx="1139189" cy="433070"/>
          </a:xfrm>
          <a:prstGeom prst="rect">
            <a:avLst/>
          </a:prstGeom>
        </p:spPr>
      </p:pic>
      <p:pic>
        <p:nvPicPr>
          <p:cNvPr id="244" name="picture 2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234930" y="2705100"/>
            <a:ext cx="1139189" cy="433070"/>
          </a:xfrm>
          <a:prstGeom prst="rect">
            <a:avLst/>
          </a:prstGeom>
        </p:spPr>
      </p:pic>
      <p:graphicFrame>
        <p:nvGraphicFramePr>
          <p:cNvPr id="246" name="table 246"/>
          <p:cNvGraphicFramePr>
            <a:graphicFrameLocks noGrp="1"/>
          </p:cNvGraphicFramePr>
          <p:nvPr/>
        </p:nvGraphicFramePr>
        <p:xfrm>
          <a:off x="8982709" y="1954529"/>
          <a:ext cx="2390775" cy="1932939"/>
        </p:xfrm>
        <a:graphic>
          <a:graphicData uri="http://schemas.openxmlformats.org/drawingml/2006/table">
            <a:tbl>
              <a:tblPr/>
              <a:tblGrid>
                <a:gridCol w="1195705"/>
                <a:gridCol w="1195069"/>
              </a:tblGrid>
              <a:tr h="19329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3190" algn="l" rtl="0" eaLnBrk="0">
                        <a:lnSpc>
                          <a:spcPct val="96000"/>
                        </a:lnSpc>
                      </a:pPr>
                      <a:r>
                        <a:rPr sz="1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计</a:t>
                      </a:r>
                      <a:r>
                        <a:rPr sz="12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划</a:t>
                      </a:r>
                      <a:r>
                        <a:rPr sz="1200" b="1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报</a:t>
                      </a:r>
                      <a:r>
                        <a:rPr sz="12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8745" algn="l" rtl="0" eaLnBrk="0">
                        <a:lnSpc>
                          <a:spcPct val="96000"/>
                        </a:lnSpc>
                        <a:spcBef>
                          <a:spcPts val="370"/>
                        </a:spcBef>
                      </a:pP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看</a:t>
                      </a:r>
                      <a:r>
                        <a:rPr sz="12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板</a:t>
                      </a:r>
                      <a:r>
                        <a:rPr sz="12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</a:t>
                      </a:r>
                      <a:r>
                        <a:rPr sz="12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理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446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</a:t>
                      </a:r>
                      <a:r>
                        <a:rPr sz="12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备</a:t>
                      </a:r>
                      <a:r>
                        <a:rPr sz="12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</a:t>
                      </a:r>
                      <a:r>
                        <a:rPr sz="12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理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8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人</a:t>
                      </a:r>
                      <a:r>
                        <a:rPr sz="1200" b="1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员</a:t>
                      </a:r>
                      <a:r>
                        <a:rPr sz="12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</a:t>
                      </a:r>
                      <a:r>
                        <a:rPr sz="12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理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2880" algn="l" rtl="0" eaLnBrk="0">
                        <a:lnSpc>
                          <a:spcPct val="96000"/>
                        </a:lnSpc>
                        <a:spcBef>
                          <a:spcPts val="365"/>
                        </a:spcBef>
                      </a:pPr>
                      <a:r>
                        <a:rPr sz="1200" b="1" kern="0" spc="-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</a:t>
                      </a:r>
                      <a:r>
                        <a:rPr sz="1200" b="1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艺</a:t>
                      </a:r>
                      <a:r>
                        <a:rPr sz="12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</a:t>
                      </a:r>
                      <a:r>
                        <a:rPr sz="12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理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8435" algn="l" rtl="0" eaLnBrk="0">
                        <a:lnSpc>
                          <a:spcPct val="96000"/>
                        </a:lnSpc>
                      </a:pPr>
                      <a:r>
                        <a:rPr sz="12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质</a:t>
                      </a:r>
                      <a:r>
                        <a:rPr sz="1200" b="1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量</a:t>
                      </a:r>
                      <a:r>
                        <a:rPr sz="12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</a:t>
                      </a:r>
                      <a:r>
                        <a:rPr sz="12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理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48" name="textbox 248"/>
          <p:cNvSpPr/>
          <p:nvPr/>
        </p:nvSpPr>
        <p:spPr>
          <a:xfrm>
            <a:off x="525995" y="462153"/>
            <a:ext cx="4701540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2.4/ 现场业务流程框架</a:t>
            </a:r>
            <a:r>
              <a:rPr sz="2300" b="1" kern="0" spc="2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-</a:t>
            </a:r>
            <a:r>
              <a:rPr sz="2300" b="1" kern="0" spc="2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生产车间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50" name="picture 25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271634" y="1558353"/>
            <a:ext cx="1915159" cy="319798"/>
          </a:xfrm>
          <a:prstGeom prst="rect">
            <a:avLst/>
          </a:prstGeom>
        </p:spPr>
      </p:pic>
      <p:sp>
        <p:nvSpPr>
          <p:cNvPr id="252" name="textbox 252"/>
          <p:cNvSpPr/>
          <p:nvPr/>
        </p:nvSpPr>
        <p:spPr>
          <a:xfrm>
            <a:off x="473277" y="6210649"/>
            <a:ext cx="1112519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9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</a:t>
            </a:r>
            <a:r>
              <a:rPr sz="1200" kern="0" spc="-14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nl《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54" name="textbox 254"/>
          <p:cNvSpPr/>
          <p:nvPr/>
        </p:nvSpPr>
        <p:spPr>
          <a:xfrm>
            <a:off x="9829740" y="1237071"/>
            <a:ext cx="829310" cy="233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业务功能</a:t>
            </a:r>
            <a:endParaRPr sz="15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rect 256"/>
          <p:cNvSpPr/>
          <p:nvPr/>
        </p:nvSpPr>
        <p:spPr>
          <a:xfrm>
            <a:off x="7059930" y="1019175"/>
            <a:ext cx="2661919" cy="2820669"/>
          </a:xfrm>
          <a:prstGeom prst="rect">
            <a:avLst/>
          </a:prstGeom>
          <a:solidFill>
            <a:srgbClr val="E5F2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58" name="picture 2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786369" y="1916429"/>
            <a:ext cx="1139190" cy="433070"/>
          </a:xfrm>
          <a:prstGeom prst="rect">
            <a:avLst/>
          </a:prstGeom>
        </p:spPr>
      </p:pic>
      <p:pic>
        <p:nvPicPr>
          <p:cNvPr id="260" name="picture 2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786369" y="2668905"/>
            <a:ext cx="1139190" cy="433069"/>
          </a:xfrm>
          <a:prstGeom prst="rect">
            <a:avLst/>
          </a:prstGeom>
        </p:spPr>
      </p:pic>
      <p:graphicFrame>
        <p:nvGraphicFramePr>
          <p:cNvPr id="262" name="table 262"/>
          <p:cNvGraphicFramePr>
            <a:graphicFrameLocks noGrp="1"/>
          </p:cNvGraphicFramePr>
          <p:nvPr/>
        </p:nvGraphicFramePr>
        <p:xfrm>
          <a:off x="479895" y="1179920"/>
          <a:ext cx="9241789" cy="5192395"/>
        </p:xfrm>
        <a:graphic>
          <a:graphicData uri="http://schemas.openxmlformats.org/drawingml/2006/table">
            <a:tbl>
              <a:tblPr/>
              <a:tblGrid>
                <a:gridCol w="2214245"/>
                <a:gridCol w="4020819"/>
                <a:gridCol w="3006725"/>
              </a:tblGrid>
              <a:tr h="5295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31381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5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业务功能</a:t>
                      </a:r>
                      <a:endParaRPr sz="15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176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96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9316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质</a:t>
                      </a:r>
                      <a:r>
                        <a:rPr sz="1200" b="1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量</a:t>
                      </a:r>
                      <a:r>
                        <a:rPr sz="12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</a:t>
                      </a:r>
                      <a:r>
                        <a:rPr sz="12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理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661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9443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报</a:t>
                      </a:r>
                      <a:r>
                        <a:rPr sz="12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</a:t>
                      </a:r>
                      <a:r>
                        <a:rPr sz="1200" b="1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</a:t>
                      </a:r>
                      <a:r>
                        <a:rPr sz="1200" b="1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12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理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92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15" algn="l" rtl="0" eaLnBrk="0">
                        <a:lnSpc>
                          <a:spcPct val="85000"/>
                        </a:lnSpc>
                      </a:pPr>
                      <a:r>
                        <a:rPr sz="1100" kern="0" spc="190" dirty="0">
                          <a:solidFill>
                            <a:srgbClr val="003253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SHUY</a:t>
                      </a:r>
                      <a:r>
                        <a:rPr sz="1100" kern="0" spc="-110" dirty="0">
                          <a:solidFill>
                            <a:srgbClr val="003253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100" kern="0" spc="190" dirty="0">
                          <a:solidFill>
                            <a:srgbClr val="003253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ILl</a:t>
                      </a:r>
                      <a:r>
                        <a:rPr sz="1100" kern="0" spc="-100" dirty="0">
                          <a:solidFill>
                            <a:srgbClr val="003253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100" kern="0" spc="190" dirty="0">
                          <a:solidFill>
                            <a:srgbClr val="00325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nl</a:t>
                      </a:r>
                      <a:r>
                        <a:rPr sz="1100" kern="0" spc="180" dirty="0">
                          <a:solidFill>
                            <a:srgbClr val="00325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《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64" name="picture 2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851148" y="1010412"/>
            <a:ext cx="2516124" cy="5529071"/>
          </a:xfrm>
          <a:prstGeom prst="rect">
            <a:avLst/>
          </a:prstGeom>
        </p:spPr>
      </p:pic>
      <p:pic>
        <p:nvPicPr>
          <p:cNvPr id="266" name="picture 2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815714" y="1009015"/>
            <a:ext cx="2553970" cy="5547359"/>
          </a:xfrm>
          <a:prstGeom prst="rect">
            <a:avLst/>
          </a:prstGeom>
        </p:spPr>
      </p:pic>
      <p:sp>
        <p:nvSpPr>
          <p:cNvPr id="268" name="textbox 268"/>
          <p:cNvSpPr/>
          <p:nvPr/>
        </p:nvSpPr>
        <p:spPr>
          <a:xfrm>
            <a:off x="525995" y="462153"/>
            <a:ext cx="4701540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2.4/ 现场业务流程框架</a:t>
            </a:r>
            <a:r>
              <a:rPr sz="2300" b="1" kern="0" spc="2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-</a:t>
            </a:r>
            <a:r>
              <a:rPr sz="2300" b="1" kern="0" spc="1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返工报废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0" name="table 270"/>
          <p:cNvGraphicFramePr>
            <a:graphicFrameLocks noGrp="1"/>
          </p:cNvGraphicFramePr>
          <p:nvPr/>
        </p:nvGraphicFramePr>
        <p:xfrm>
          <a:off x="478332" y="931888"/>
          <a:ext cx="11224259" cy="4601209"/>
        </p:xfrm>
        <a:graphic>
          <a:graphicData uri="http://schemas.openxmlformats.org/drawingml/2006/table">
            <a:tbl>
              <a:tblPr/>
              <a:tblGrid>
                <a:gridCol w="675004"/>
                <a:gridCol w="821055"/>
                <a:gridCol w="1273810"/>
                <a:gridCol w="723265"/>
                <a:gridCol w="5403850"/>
                <a:gridCol w="2327275"/>
              </a:tblGrid>
              <a:tr h="3956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320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序号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050" algn="l" rtl="0" eaLnBrk="0">
                        <a:lnSpc>
                          <a:spcPct val="85000"/>
                        </a:lnSpc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模块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1015" algn="l" rtl="0" eaLnBrk="0">
                        <a:lnSpc>
                          <a:spcPct val="86000"/>
                        </a:lnSpc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功能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6995" algn="l" rtl="0" eaLnBrk="0">
                        <a:lnSpc>
                          <a:spcPct val="86000"/>
                        </a:lnSpc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上线区域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25700" algn="l" rtl="0" eaLnBrk="0">
                        <a:lnSpc>
                          <a:spcPct val="86000"/>
                        </a:lnSpc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功能释义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773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预期效果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</a:tr>
              <a:tr h="598804"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4005" algn="l" rtl="0" eaLnBrk="0">
                        <a:lnSpc>
                          <a:spcPct val="87000"/>
                        </a:lnSpc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1.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85" algn="l" rtl="0" eaLnBrk="0">
                        <a:lnSpc>
                          <a:spcPct val="94000"/>
                        </a:lnSpc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计划报工管理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9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1.1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计划排产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90" algn="l" rtl="0" eaLnBrk="0">
                        <a:lnSpc>
                          <a:spcPct val="94000"/>
                        </a:lnSpc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机加工车间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ts val="1095"/>
                        </a:lnSpc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计划精准下发到具体设备</a:t>
                      </a:r>
                      <a:r>
                        <a:rPr sz="9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、工序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、人员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；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44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740" algn="l" rtl="0" eaLnBrk="0">
                        <a:lnSpc>
                          <a:spcPts val="1320"/>
                        </a:lnSpc>
                        <a:spcBef>
                          <a:spcPts val="0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生产过程中的人员</a:t>
                      </a:r>
                      <a:r>
                        <a:rPr sz="9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、工装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、质量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、产量等信息都可关联生产订单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/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计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划 ；</a:t>
                      </a:r>
                      <a:r>
                        <a:rPr sz="900" kern="0" spc="-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现场返工计划排产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5745" indent="-167640" algn="l" rtl="0" eaLnBrk="0">
                        <a:lnSpc>
                          <a:spcPct val="106000"/>
                        </a:lnSpc>
                        <a:spcBef>
                          <a:spcPts val="0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与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ERP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对接或人工在系统内排产</a:t>
                      </a: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计划一键下发，</a:t>
                      </a:r>
                      <a:r>
                        <a:rPr sz="900" kern="0" spc="-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直接下发日计划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到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机台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247015" indent="-168910" algn="l" rtl="0" eaLnBrk="0">
                        <a:lnSpc>
                          <a:spcPct val="99000"/>
                        </a:lnSpc>
                        <a:spcBef>
                          <a:spcPts val="1375"/>
                        </a:spcBef>
                      </a:pPr>
                      <a:r>
                        <a:rPr sz="1500" kern="0" spc="8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设备物联采集实时产量，</a:t>
                      </a:r>
                      <a:r>
                        <a:rPr sz="900" kern="0" spc="-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报工数据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有据可循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650" indent="-169545" algn="l" rtl="0" eaLnBrk="0">
                        <a:lnSpc>
                          <a:spcPct val="102000"/>
                        </a:lnSpc>
                      </a:pPr>
                      <a:r>
                        <a:rPr sz="1500" kern="0" spc="7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生产进度信息实时更新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、秒级查询，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一键直出报表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，减轻人工压力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805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9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1.2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生产报工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740" algn="l" rtl="0" eaLnBrk="0">
                        <a:lnSpc>
                          <a:spcPts val="1100"/>
                        </a:lnSpc>
                        <a:spcBef>
                          <a:spcPts val="0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实现产品在不同工序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、设备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、人员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产量实时上报统计；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2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740" algn="l" rtl="0" eaLnBrk="0">
                        <a:lnSpc>
                          <a:spcPts val="1100"/>
                        </a:lnSpc>
                        <a:spcBef>
                          <a:spcPts val="0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生产批次过程流转监控以及报废数统计，</a:t>
                      </a:r>
                      <a:r>
                        <a:rPr sz="900" kern="0" spc="-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下料扫码报工；</a:t>
                      </a:r>
                      <a:r>
                        <a:rPr sz="9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异常在线返修报工记录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804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9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1.3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上料防错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565" algn="l" rtl="0" eaLnBrk="0">
                        <a:lnSpc>
                          <a:spcPts val="1105"/>
                        </a:lnSpc>
                        <a:spcBef>
                          <a:spcPts val="5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产线上料前进行扫码防错，</a:t>
                      </a:r>
                      <a:r>
                        <a:rPr sz="9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一旦发现上道质量不良或者上错料，</a:t>
                      </a:r>
                      <a:r>
                        <a:rPr sz="9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立刻进行防错提示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804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9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1.4 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进度监控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740" algn="l" rtl="0" eaLnBrk="0">
                        <a:lnSpc>
                          <a:spcPts val="1320"/>
                        </a:lnSpc>
                        <a:spcBef>
                          <a:spcPts val="5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生产订单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/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产量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/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人员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/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物料投料等生产相关要素实时监控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，现场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看板实时显示生产进度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805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9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1.5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生产管理报表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930" algn="l" rtl="0" eaLnBrk="0">
                        <a:lnSpc>
                          <a:spcPct val="130000"/>
                        </a:lnSpc>
                        <a:spcBef>
                          <a:spcPts val="0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针对生产过程追溯情况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、流转呆滞情况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、产量分析等相关数据分析展示，</a:t>
                      </a:r>
                      <a:r>
                        <a:rPr sz="900" kern="0" spc="-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如计划达成率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、订单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进度监控</a:t>
                      </a:r>
                      <a:r>
                        <a:rPr sz="9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、呆滞分析报表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、报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工产量分析等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804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7020" algn="l" rtl="0" eaLnBrk="0">
                        <a:lnSpc>
                          <a:spcPct val="87000"/>
                        </a:lnSpc>
                      </a:pP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2.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产品全追溯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93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2.1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批次过程管理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indent="-635" algn="l" rtl="0" eaLnBrk="0">
                        <a:lnSpc>
                          <a:spcPct val="130000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批次产品二维码打印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，规则管理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，在制品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过程生产工艺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、质量检测情况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、加工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、流转防错情况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等跟踪记录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105" algn="l" rtl="0" eaLnBrk="0">
                        <a:lnSpc>
                          <a:spcPct val="89000"/>
                        </a:lnSpc>
                      </a:pPr>
                      <a:r>
                        <a:rPr sz="1500" kern="0" spc="9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通过现场员工的报工操作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和采集的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252730" algn="l" rtl="0" eaLnBrk="0">
                        <a:lnSpc>
                          <a:spcPct val="95000"/>
                        </a:lnSpc>
                        <a:spcBef>
                          <a:spcPts val="1355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数据实现人机料法环的强关联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105" algn="l" rtl="0" eaLnBrk="0">
                        <a:lnSpc>
                          <a:spcPct val="88000"/>
                        </a:lnSpc>
                      </a:pPr>
                      <a:r>
                        <a:rPr sz="1500" kern="0" spc="8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扫描批次码一键带出所有信息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775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93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2.2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追溯报表管理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930" algn="l" rtl="0" eaLnBrk="0">
                        <a:lnSpc>
                          <a:spcPts val="1135"/>
                        </a:lnSpc>
                        <a:spcBef>
                          <a:spcPts val="0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针对产品的过程追溯查询</a:t>
                      </a:r>
                      <a:r>
                        <a:rPr sz="9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、在制品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分析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2" name="textbox 272"/>
          <p:cNvSpPr/>
          <p:nvPr/>
        </p:nvSpPr>
        <p:spPr>
          <a:xfrm>
            <a:off x="525995" y="462153"/>
            <a:ext cx="3726179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3045"/>
              </a:lnSpc>
            </a:pP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2.5/ 模块功能列表清单</a:t>
            </a:r>
            <a:r>
              <a:rPr sz="2300" b="1" kern="0" spc="3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-</a:t>
            </a:r>
            <a:r>
              <a:rPr sz="2300" b="1" kern="0" spc="4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74" name="textbox 274"/>
          <p:cNvSpPr/>
          <p:nvPr/>
        </p:nvSpPr>
        <p:spPr>
          <a:xfrm>
            <a:off x="473277" y="6210649"/>
            <a:ext cx="1112519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9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</a:t>
            </a:r>
            <a:r>
              <a:rPr sz="1200" kern="0" spc="-14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nl《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" name="table 276"/>
          <p:cNvGraphicFramePr>
            <a:graphicFrameLocks noGrp="1"/>
          </p:cNvGraphicFramePr>
          <p:nvPr/>
        </p:nvGraphicFramePr>
        <p:xfrm>
          <a:off x="470916" y="955040"/>
          <a:ext cx="11250294" cy="4995544"/>
        </p:xfrm>
        <a:graphic>
          <a:graphicData uri="http://schemas.openxmlformats.org/drawingml/2006/table">
            <a:tbl>
              <a:tblPr/>
              <a:tblGrid>
                <a:gridCol w="673734"/>
                <a:gridCol w="818514"/>
                <a:gridCol w="1255395"/>
                <a:gridCol w="740409"/>
                <a:gridCol w="5403850"/>
                <a:gridCol w="2358389"/>
              </a:tblGrid>
              <a:tr h="377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320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序号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178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模块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212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功能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88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上线区域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2633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功能释义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360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预期效果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</a:tr>
              <a:tr h="548640">
                <a:tc rowSpan="6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8290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3.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ct val="94000"/>
                        </a:lnSpc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3.1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设备台账管理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88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机加工车间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algn="l" rtl="0" eaLnBrk="0">
                        <a:lnSpc>
                          <a:spcPct val="183000"/>
                        </a:lnSpc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设备一物一码管理，</a:t>
                      </a:r>
                      <a:r>
                        <a:rPr sz="900" kern="0" spc="-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设备唯一身份铭牌管理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，对设备分类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、设备型号等进行管控（包括生产设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备</a:t>
                      </a:r>
                      <a:r>
                        <a:rPr sz="9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、实验室设备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、关键特种设备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、辅助生产设备）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10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500" kern="0" spc="7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设备一物一码管理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，状态实时监控，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246380" algn="l" rtl="0" eaLnBrk="0">
                        <a:lnSpc>
                          <a:spcPct val="95000"/>
                        </a:lnSpc>
                        <a:spcBef>
                          <a:spcPts val="1035"/>
                        </a:spcBef>
                      </a:pP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在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PC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端实时查看各设备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状态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2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105" algn="l" rtl="0" eaLnBrk="0">
                        <a:lnSpc>
                          <a:spcPct val="96000"/>
                        </a:lnSpc>
                        <a:spcBef>
                          <a:spcPts val="275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设备真实开机率</a:t>
                      </a: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OEE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、异常信息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248285" algn="l" rtl="0" eaLnBrk="0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报表直出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，便于数据分析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10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500" kern="0" spc="8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人机交互信息大屏实时显示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825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ct val="95000"/>
                        </a:lnSpc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3.2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状态监控管理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0645" indent="-3810" algn="l" rtl="0" eaLnBrk="0">
                        <a:lnSpc>
                          <a:spcPct val="189000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监控设备在生产过程中的开停机状态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、异常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、开机率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、性能稼动率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、合格率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OEE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等，</a:t>
                      </a:r>
                      <a:r>
                        <a:rPr sz="900" kern="0" spc="-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支持在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PC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端实时查看各设备状态，</a:t>
                      </a:r>
                      <a:r>
                        <a:rPr sz="9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以及现场看板实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时播报设备异常停机状态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990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740" algn="l" rtl="0" eaLnBrk="0">
                        <a:lnSpc>
                          <a:spcPts val="1135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3.3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故障报修管理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7470" indent="-635" algn="l" rtl="0" eaLnBrk="0">
                        <a:lnSpc>
                          <a:spcPct val="108000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设备故障自动上报，</a:t>
                      </a:r>
                      <a:r>
                        <a:rPr sz="9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来料</a:t>
                      </a:r>
                      <a:r>
                        <a:rPr sz="9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、计划等其他异常原因员工手动上报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</a:t>
                      </a:r>
                      <a:r>
                        <a:rPr sz="9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上报后通过邮箱</a:t>
                      </a:r>
                      <a:r>
                        <a:rPr sz="9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、短信</a:t>
                      </a:r>
                      <a:r>
                        <a:rPr sz="9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、看板</a:t>
                      </a:r>
                      <a:r>
                        <a:rPr sz="9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OA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等方式点对点推送到相关人员，</a:t>
                      </a:r>
                      <a:r>
                        <a:rPr sz="9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场看板实时播放设备异常情况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990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740" algn="l" rtl="0" eaLnBrk="0">
                        <a:lnSpc>
                          <a:spcPts val="1135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3.4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设备点检保养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ts val="1260"/>
                        </a:lnSpc>
                        <a:spcBef>
                          <a:spcPts val="0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设备日常点检</a:t>
                      </a:r>
                      <a:r>
                        <a:rPr sz="9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、周/月保养计划执行情况管理，</a:t>
                      </a: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以及根据制定的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点检保养计划系统进行提醒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990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3.5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设备报表管理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930" indent="1270" algn="l" rtl="0" eaLnBrk="0">
                        <a:lnSpc>
                          <a:spcPct val="188000"/>
                        </a:lnSpc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设备停机异常柏拉图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、开机率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、性能稼动率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、合格率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、设备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OEE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、设备当前生产的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订单及产量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情况等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415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3.6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设备看板管理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现场看板实时播放物联设备的开停机情况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、当前设备生产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产品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、操机人员情况等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934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6385" algn="l" rtl="0" eaLnBrk="0">
                        <a:lnSpc>
                          <a:spcPct val="87000"/>
                        </a:lnSpc>
                      </a:pP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4.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0655" algn="l" rtl="0" eaLnBrk="0">
                        <a:lnSpc>
                          <a:spcPct val="94000"/>
                        </a:lnSpc>
                      </a:pP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工艺管理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858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4.1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工艺监控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ts val="1105"/>
                        </a:lnSpc>
                        <a:spcBef>
                          <a:spcPts val="0"/>
                        </a:spcBef>
                      </a:pP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终端物联的设备实时监控生产过程的关键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工艺加工参数，</a:t>
                      </a:r>
                      <a:r>
                        <a:rPr sz="900" kern="0" spc="-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实现工艺上下限超差报警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4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10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通过采集数据确认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250825" algn="l" rtl="0" eaLnBrk="0">
                        <a:lnSpc>
                          <a:spcPts val="2375"/>
                        </a:lnSpc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员工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/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过程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/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工艺能力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934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8585" algn="l" rtl="0" eaLnBrk="0">
                        <a:lnSpc>
                          <a:spcPct val="95000"/>
                        </a:lnSpc>
                      </a:pP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4.2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节拍监控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740" algn="l" rtl="0" eaLnBrk="0">
                        <a:lnSpc>
                          <a:spcPts val="1100"/>
                        </a:lnSpc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实现每个产品的生产实时节拍监控统计，</a:t>
                      </a:r>
                      <a:r>
                        <a:rPr sz="9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节拍优化对比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8" name="textbox 278"/>
          <p:cNvSpPr/>
          <p:nvPr/>
        </p:nvSpPr>
        <p:spPr>
          <a:xfrm>
            <a:off x="525995" y="462153"/>
            <a:ext cx="3726179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2.5/ 模块功能列表清单</a:t>
            </a:r>
            <a:r>
              <a:rPr sz="2300" b="1" kern="0" spc="3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-</a:t>
            </a:r>
            <a:r>
              <a:rPr sz="2300" b="1" kern="0" spc="3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80" name="textbox 280"/>
          <p:cNvSpPr/>
          <p:nvPr/>
        </p:nvSpPr>
        <p:spPr>
          <a:xfrm>
            <a:off x="473277" y="6210649"/>
            <a:ext cx="1112519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9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</a:t>
            </a:r>
            <a:r>
              <a:rPr sz="1200" kern="0" spc="-14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nl《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2" name="table 282"/>
          <p:cNvGraphicFramePr>
            <a:graphicFrameLocks noGrp="1"/>
          </p:cNvGraphicFramePr>
          <p:nvPr/>
        </p:nvGraphicFramePr>
        <p:xfrm>
          <a:off x="470916" y="967104"/>
          <a:ext cx="11233150" cy="4386579"/>
        </p:xfrm>
        <a:graphic>
          <a:graphicData uri="http://schemas.openxmlformats.org/drawingml/2006/table">
            <a:tbl>
              <a:tblPr/>
              <a:tblGrid>
                <a:gridCol w="673734"/>
                <a:gridCol w="818514"/>
                <a:gridCol w="1255395"/>
                <a:gridCol w="740409"/>
                <a:gridCol w="5403850"/>
                <a:gridCol w="2341245"/>
              </a:tblGrid>
              <a:tr h="3575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3200" algn="l" rtl="0" eaLnBrk="0">
                        <a:lnSpc>
                          <a:spcPct val="87000"/>
                        </a:lnSpc>
                      </a:pPr>
                      <a:r>
                        <a:rPr sz="11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序号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178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模块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212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功能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88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上线区域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2633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功能释义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94715" algn="l" rtl="0" eaLnBrk="0">
                        <a:lnSpc>
                          <a:spcPct val="86000"/>
                        </a:lnSpc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预期效果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</a:tr>
              <a:tr h="495300">
                <a:tc rowSpan="6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956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5.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11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质量管理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5.1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来料质量管理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88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机加工车间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ts val="1110"/>
                        </a:lnSpc>
                      </a:pP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根据采购物料类型设定检验规则，</a:t>
                      </a:r>
                      <a:r>
                        <a:rPr sz="9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IQC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扫描供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应商在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DFS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中打印的物料条码进行取样检验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10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500" kern="0" spc="7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控制计划内置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，提升管理颗粒度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8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105" algn="l" rtl="0" eaLnBrk="0">
                        <a:lnSpc>
                          <a:spcPct val="90000"/>
                        </a:lnSpc>
                        <a:spcBef>
                          <a:spcPts val="295"/>
                        </a:spcBef>
                      </a:pPr>
                      <a:r>
                        <a:rPr sz="1500" kern="0" spc="7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详细统计报废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、返工等信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息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8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650" indent="-169545" algn="l" rtl="0" eaLnBrk="0">
                        <a:lnSpc>
                          <a:spcPct val="125000"/>
                        </a:lnSpc>
                        <a:spcBef>
                          <a:spcPts val="300"/>
                        </a:spcBef>
                      </a:pPr>
                      <a:r>
                        <a:rPr sz="1500" kern="0" spc="8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质量合格率等信息实时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统计</a:t>
                      </a:r>
                      <a:r>
                        <a:rPr sz="9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       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输出信息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9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5745" indent="-167640" algn="l" rtl="0" eaLnBrk="0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sz="1500" kern="0" spc="8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检验流水记录实现无纸化，</a:t>
                      </a:r>
                      <a:r>
                        <a:rPr sz="900" kern="0" spc="-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线上一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键查询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00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ct val="93000"/>
                        </a:lnSpc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5.2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过程质量管理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根据质量控制计划对生产过程每道工序的首末件</a:t>
                      </a:r>
                      <a:r>
                        <a:rPr sz="9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、巡检等进行操作统计</a:t>
                      </a:r>
                      <a:r>
                        <a:rPr sz="9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76835" algn="l" rtl="0" eaLnBrk="0">
                        <a:lnSpc>
                          <a:spcPts val="1560"/>
                        </a:lnSpc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报告采集判定</a:t>
                      </a: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、批次冻结隔离等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534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5.3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控制计划管理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用于针对不同产品</a:t>
                      </a: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、检验类型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、方法以及对应抽检比例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75565" algn="l" rtl="0" eaLnBrk="0">
                        <a:lnSpc>
                          <a:spcPts val="1555"/>
                        </a:lnSpc>
                      </a:pP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进行质量控制计划的输入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和监控提醒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229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5.4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质量异常管理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ts val="1100"/>
                        </a:lnSpc>
                        <a:spcBef>
                          <a:spcPts val="5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发现质量异常问题时及时上报，</a:t>
                      </a:r>
                      <a:r>
                        <a:rPr sz="9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实现质量的三不原则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025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5.5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过程统计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SPC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根据采集信息或者检验录入的数据，</a:t>
                      </a: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动直出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SPC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分析图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444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ct val="94000"/>
                        </a:lnSpc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5.6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质量报表管理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565" algn="l" rtl="0" eaLnBrk="0">
                        <a:lnSpc>
                          <a:spcPct val="129000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包含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SPC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分析</a:t>
                      </a:r>
                      <a:r>
                        <a:rPr sz="9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、一次合格率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、质量异常柏拉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图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、报废分析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、报废率统计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、检验效率统计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      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控制计划执行准确率统计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、质量成本报表等（支持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PAD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端检验数值输入后生成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SPC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）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944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8925" algn="l" rtl="0" eaLnBrk="0">
                        <a:lnSpc>
                          <a:spcPct val="87000"/>
                        </a:lnSpc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6.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065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人员管理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6.1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考勤管理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indent="-635" algn="l" rtl="0" eaLnBrk="0">
                        <a:lnSpc>
                          <a:spcPct val="128000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通过人脸识别方式记录员工上机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、下机，</a:t>
                      </a:r>
                      <a:r>
                        <a:rPr sz="900" kern="0" spc="-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实现人机交互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，后台自动生成员工到勤率报表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，产量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报表，</a:t>
                      </a:r>
                      <a:r>
                        <a:rPr sz="9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人员工时报表等，</a:t>
                      </a:r>
                      <a:r>
                        <a:rPr sz="900" kern="0" spc="-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方便对人员进行绩效分析及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实施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500" kern="0" spc="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UPPH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产出分析等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105" algn="l" rtl="0" eaLnBrk="0">
                        <a:lnSpc>
                          <a:spcPct val="88000"/>
                        </a:lnSpc>
                      </a:pPr>
                      <a:r>
                        <a:rPr sz="1500" kern="0" spc="8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通过数据详细考核员工能力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249555" indent="-171450" algn="l" rtl="0" eaLnBrk="0">
                        <a:lnSpc>
                          <a:spcPct val="126000"/>
                        </a:lnSpc>
                        <a:spcBef>
                          <a:spcPts val="755"/>
                        </a:spcBef>
                      </a:pPr>
                      <a:r>
                        <a:rPr sz="1500" kern="0" spc="6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人员产量直出，</a:t>
                      </a:r>
                      <a:r>
                        <a:rPr sz="9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工资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绩效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           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实时统计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10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500" kern="0" spc="7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人员分权限管控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294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6.2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计时计件工资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indent="635" algn="l" rtl="0" eaLnBrk="0">
                        <a:lnSpc>
                          <a:spcPct val="133000"/>
                        </a:lnSpc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系统定义工价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，通过终端采集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、扫码报工方式实现产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量采集，</a:t>
                      </a:r>
                      <a:r>
                        <a:rPr sz="900" kern="0" spc="-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系统可从设备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、订单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             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产品等维度自动计算计件工资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，按照在终端的二次考勤时间计算计时工资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84" name="textbox 284"/>
          <p:cNvSpPr/>
          <p:nvPr/>
        </p:nvSpPr>
        <p:spPr>
          <a:xfrm>
            <a:off x="525995" y="462153"/>
            <a:ext cx="3726179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2.5/ 模块功能列表清单</a:t>
            </a:r>
            <a:r>
              <a:rPr sz="2300" b="1" kern="0" spc="3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-</a:t>
            </a:r>
            <a:r>
              <a:rPr sz="2300" b="1" kern="0" spc="3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86" name="textbox 286"/>
          <p:cNvSpPr/>
          <p:nvPr/>
        </p:nvSpPr>
        <p:spPr>
          <a:xfrm>
            <a:off x="473277" y="6210649"/>
            <a:ext cx="1112519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9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</a:t>
            </a:r>
            <a:r>
              <a:rPr sz="1200" kern="0" spc="-14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nl《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8" name="table 288"/>
          <p:cNvGraphicFramePr>
            <a:graphicFrameLocks noGrp="1"/>
          </p:cNvGraphicFramePr>
          <p:nvPr/>
        </p:nvGraphicFramePr>
        <p:xfrm>
          <a:off x="464997" y="980782"/>
          <a:ext cx="11256644" cy="3717924"/>
        </p:xfrm>
        <a:graphic>
          <a:graphicData uri="http://schemas.openxmlformats.org/drawingml/2006/table">
            <a:tbl>
              <a:tblPr/>
              <a:tblGrid>
                <a:gridCol w="680084"/>
                <a:gridCol w="818515"/>
                <a:gridCol w="1361440"/>
                <a:gridCol w="711834"/>
                <a:gridCol w="5326379"/>
                <a:gridCol w="2358389"/>
              </a:tblGrid>
              <a:tr h="4133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891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序号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178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模块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4483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功能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280" algn="l" rtl="0" eaLnBrk="0">
                        <a:lnSpc>
                          <a:spcPct val="86000"/>
                        </a:lnSpc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上线区域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8696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功能释义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360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预期效果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</a:tr>
              <a:tr h="414019"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5275" algn="l" rtl="0" eaLnBrk="0">
                        <a:lnSpc>
                          <a:spcPct val="86000"/>
                        </a:lnSpc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7.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异常快速响应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7.1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异常分类管理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94000"/>
                        </a:lnSpc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机加工车间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66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根据不同部门异常情况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进行异常一级分类</a:t>
                      </a:r>
                      <a:r>
                        <a:rPr sz="9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、二级分类以及异常负责部门管理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4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105" algn="l" rtl="0" eaLnBrk="0">
                        <a:lnSpc>
                          <a:spcPct val="90000"/>
                        </a:lnSpc>
                      </a:pPr>
                      <a:r>
                        <a:rPr sz="1500" kern="0" spc="7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异常短信推送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78105" algn="l" rtl="0" eaLnBrk="0">
                        <a:lnSpc>
                          <a:spcPct val="89000"/>
                        </a:lnSpc>
                        <a:spcBef>
                          <a:spcPts val="875"/>
                        </a:spcBef>
                      </a:pPr>
                      <a:r>
                        <a:rPr sz="1500" kern="0" spc="7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异常分析报表直出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260985" indent="-182880" algn="l" rtl="0" eaLnBrk="0">
                        <a:lnSpc>
                          <a:spcPct val="131000"/>
                        </a:lnSpc>
                        <a:spcBef>
                          <a:spcPts val="870"/>
                        </a:spcBef>
                      </a:pPr>
                      <a:r>
                        <a:rPr sz="1500" kern="0" spc="7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设备停机超过一定时长后做异常处理，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自动上报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015" indent="-168910" algn="l" rtl="0" eaLnBrk="0">
                        <a:lnSpc>
                          <a:spcPct val="136000"/>
                        </a:lnSpc>
                        <a:spcBef>
                          <a:spcPts val="5"/>
                        </a:spcBef>
                      </a:pPr>
                      <a:r>
                        <a:rPr sz="1500" kern="0" spc="8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异常处理进度实时监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控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，确保生产现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场的所有异常及时处理和响应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019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5000"/>
                        </a:lnSpc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7.2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安灯管理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ct val="107000"/>
                        </a:lnSpc>
                        <a:spcBef>
                          <a:spcPts val="0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结合设备采集自动触发异常停机原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因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，通过短信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、邮件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、看板等通知方式进行消息快速传递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并处理以及异常响应升级机制建立，</a:t>
                      </a:r>
                      <a:r>
                        <a:rPr sz="900" kern="0" spc="-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设备停机超过一定时长后做异常处理，</a:t>
                      </a: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自动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上报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019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5000"/>
                        </a:lnSpc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7.3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异常升级管理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565" algn="l" rtl="0" eaLnBrk="0">
                        <a:lnSpc>
                          <a:spcPts val="1110"/>
                        </a:lnSpc>
                        <a:spcBef>
                          <a:spcPts val="5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对超过一定时间未响应的异常进行升级上报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，确保所有异常可以得到及时的 处理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019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7000"/>
                        </a:lnSpc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7.4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异常响应看板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747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展示异常当前实时状况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、等待处理时长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、优先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级等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369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7.5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异常分析报表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805" algn="l" rtl="0" eaLnBrk="0">
                        <a:lnSpc>
                          <a:spcPts val="1260"/>
                        </a:lnSpc>
                      </a:pP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自动生成异常柏拉图分析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、异常快速响应分析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MTBF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/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MTTR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等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369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3055" algn="l" rtl="0" eaLnBrk="0">
                        <a:lnSpc>
                          <a:spcPct val="87000"/>
                        </a:lnSpc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885" algn="l" rtl="0" eaLnBrk="0">
                        <a:lnSpc>
                          <a:spcPct val="95000"/>
                        </a:lnSpc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无纸化文档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74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8.1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文档下发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740" algn="l" rtl="0" eaLnBrk="0">
                        <a:lnSpc>
                          <a:spcPts val="1260"/>
                        </a:lnSpc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实现现场工艺文档</a:t>
                      </a:r>
                      <a:r>
                        <a:rPr sz="9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SOP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质量文件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、设备文档等后台统一收发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，现场实时查看（支持对接）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105" algn="l" rtl="0" eaLnBrk="0">
                        <a:lnSpc>
                          <a:spcPts val="1105"/>
                        </a:lnSpc>
                        <a:spcBef>
                          <a:spcPts val="5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从其他系统一键导入,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文档在线查看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105" algn="l" rtl="0" eaLnBrk="0">
                        <a:lnSpc>
                          <a:spcPts val="1110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与计划关联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，快速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查看对应的图纸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719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74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8.2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文档查看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algn="l" rtl="0" eaLnBrk="0">
                        <a:lnSpc>
                          <a:spcPts val="1260"/>
                        </a:lnSpc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终端/移动端上查看文档下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发管理中下发的所有相关文档，</a:t>
                      </a:r>
                      <a:r>
                        <a:rPr sz="900" kern="0" spc="-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支持放大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、缩小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、旋转等操作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0" name="textbox 290"/>
          <p:cNvSpPr/>
          <p:nvPr/>
        </p:nvSpPr>
        <p:spPr>
          <a:xfrm>
            <a:off x="525995" y="462153"/>
            <a:ext cx="3726179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2.5/ 模块功能列表清单</a:t>
            </a:r>
            <a:r>
              <a:rPr sz="2300" b="1" kern="0" spc="3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-</a:t>
            </a:r>
            <a:r>
              <a:rPr sz="2300" b="1" kern="0" spc="2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4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92" name="textbox 292"/>
          <p:cNvSpPr/>
          <p:nvPr/>
        </p:nvSpPr>
        <p:spPr>
          <a:xfrm>
            <a:off x="473277" y="6210649"/>
            <a:ext cx="1112519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9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</a:t>
            </a:r>
            <a:r>
              <a:rPr sz="1200" kern="0" spc="-14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nl《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4" name="table 294"/>
          <p:cNvGraphicFramePr>
            <a:graphicFrameLocks noGrp="1"/>
          </p:cNvGraphicFramePr>
          <p:nvPr/>
        </p:nvGraphicFramePr>
        <p:xfrm>
          <a:off x="470801" y="980122"/>
          <a:ext cx="11250294" cy="3049905"/>
        </p:xfrm>
        <a:graphic>
          <a:graphicData uri="http://schemas.openxmlformats.org/drawingml/2006/table">
            <a:tbl>
              <a:tblPr/>
              <a:tblGrid>
                <a:gridCol w="673734"/>
                <a:gridCol w="818514"/>
                <a:gridCol w="1329055"/>
                <a:gridCol w="818514"/>
                <a:gridCol w="5252084"/>
                <a:gridCol w="2358389"/>
              </a:tblGrid>
              <a:tr h="4197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2565" algn="l" rtl="0" eaLnBrk="0">
                        <a:lnSpc>
                          <a:spcPct val="87000"/>
                        </a:lnSpc>
                      </a:pPr>
                      <a:r>
                        <a:rPr sz="11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序号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1780" algn="l" rtl="0" eaLnBrk="0">
                        <a:lnSpc>
                          <a:spcPct val="85000"/>
                        </a:lnSpc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模块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8320" algn="l" rtl="0" eaLnBrk="0">
                        <a:lnSpc>
                          <a:spcPct val="86000"/>
                        </a:lnSpc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功能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4620" algn="l" rtl="0" eaLnBrk="0">
                        <a:lnSpc>
                          <a:spcPct val="86000"/>
                        </a:lnSpc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上线区域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00" algn="l" rtl="0" eaLnBrk="0">
                        <a:lnSpc>
                          <a:spcPct val="86000"/>
                        </a:lnSpc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功能释义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360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预期效果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815"/>
                    </a:solidFill>
                  </a:tcPr>
                </a:tc>
              </a:tr>
              <a:tr h="5099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5435" algn="l" rtl="0" eaLnBrk="0">
                        <a:lnSpc>
                          <a:spcPct val="87000"/>
                        </a:lnSpc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115" algn="l" rtl="0" eaLnBrk="0">
                        <a:lnSpc>
                          <a:spcPct val="94000"/>
                        </a:lnSpc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条码管理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9.1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基础条码打印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461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机加工车间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报工流转批次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、质量检验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、人员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、库位等基础条码打印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10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现场条码规则明确，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247015" algn="l" rtl="0" eaLnBrk="0">
                        <a:lnSpc>
                          <a:spcPts val="1480"/>
                        </a:lnSpc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减少唛头打印工作量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794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559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4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报表管理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9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10.1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邮件推送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105" algn="l" rtl="0" eaLnBrk="0">
                        <a:lnSpc>
                          <a:spcPts val="1090"/>
                        </a:lnSpc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管理报表邮件推送，</a:t>
                      </a:r>
                      <a:r>
                        <a:rPr sz="900" kern="0" spc="-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每日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每周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、每月分析数据推送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105" algn="l" rtl="0" eaLnBrk="0">
                        <a:lnSpc>
                          <a:spcPct val="95000"/>
                        </a:lnSpc>
                      </a:pPr>
                      <a:r>
                        <a:rPr sz="1500" kern="0" spc="7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每日或每周推送数据报表，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248285" indent="635" algn="l" rtl="0" eaLnBrk="0">
                        <a:lnSpc>
                          <a:spcPct val="130000"/>
                        </a:lnSpc>
                        <a:spcBef>
                          <a:spcPts val="225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不同的管理人员看到不一样的数据，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方便总结分析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105" algn="l" rtl="0" eaLnBrk="0">
                        <a:lnSpc>
                          <a:spcPct val="86000"/>
                        </a:lnSpc>
                        <a:spcBef>
                          <a:spcPts val="300"/>
                        </a:spcBef>
                      </a:pPr>
                      <a:r>
                        <a:rPr sz="1500" kern="0" spc="7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现场看板实时播报，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250190" algn="l" rtl="0" eaLnBrk="0">
                        <a:lnSpc>
                          <a:spcPts val="1490"/>
                        </a:lnSpc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生产数据实时展示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59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90" algn="l" rtl="0" eaLnBrk="0">
                        <a:lnSpc>
                          <a:spcPct val="96000"/>
                        </a:lnSpc>
                      </a:pP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10.2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信息流推送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805" algn="l" rtl="0" eaLnBrk="0">
                        <a:lnSpc>
                          <a:spcPts val="1260"/>
                        </a:lnSpc>
                      </a:pP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自动生成生产管理分析报表（人</a:t>
                      </a:r>
                      <a:r>
                        <a:rPr sz="9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、机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、料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法）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53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5590" algn="l" rtl="0" eaLnBrk="0">
                        <a:lnSpc>
                          <a:spcPct val="87000"/>
                        </a:lnSpc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11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748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看板管理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9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11.1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基础看板管理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93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针对不同生产环节生成不同的基本的管理看板以及生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产运营看板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879">
                <a:tc v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90" algn="l" rtl="0" eaLnBrk="0">
                        <a:lnSpc>
                          <a:spcPct val="96000"/>
                        </a:lnSpc>
                      </a:pP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11.2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运营管理看板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565" algn="l" rtl="0" eaLnBrk="0">
                        <a:lnSpc>
                          <a:spcPts val="1105"/>
                        </a:lnSpc>
                        <a:spcBef>
                          <a:spcPts val="0"/>
                        </a:spcBef>
                      </a:pP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看板平台支持用户二次开发和设计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，基于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DFS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各业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务模块数据表，</a:t>
                      </a:r>
                      <a:r>
                        <a:rPr sz="900" kern="0" spc="-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配置对应业务相关看板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6" name="textbox 296"/>
          <p:cNvSpPr/>
          <p:nvPr/>
        </p:nvSpPr>
        <p:spPr>
          <a:xfrm>
            <a:off x="525995" y="462153"/>
            <a:ext cx="3726179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2.5/ 模块功能列表清单</a:t>
            </a:r>
            <a:r>
              <a:rPr sz="2300" b="1" kern="0" spc="3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-</a:t>
            </a:r>
            <a:r>
              <a:rPr sz="2300" b="1" kern="0" spc="3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5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98" name="textbox 298"/>
          <p:cNvSpPr/>
          <p:nvPr/>
        </p:nvSpPr>
        <p:spPr>
          <a:xfrm>
            <a:off x="473277" y="6210649"/>
            <a:ext cx="1112519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9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</a:t>
            </a:r>
            <a:r>
              <a:rPr sz="1200" kern="0" spc="-14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nl《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picture 3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46047" y="940307"/>
            <a:ext cx="9918192" cy="3645408"/>
          </a:xfrm>
          <a:prstGeom prst="rect">
            <a:avLst/>
          </a:prstGeom>
        </p:spPr>
      </p:pic>
      <p:graphicFrame>
        <p:nvGraphicFramePr>
          <p:cNvPr id="302" name="table 302"/>
          <p:cNvGraphicFramePr>
            <a:graphicFrameLocks noGrp="1"/>
          </p:cNvGraphicFramePr>
          <p:nvPr/>
        </p:nvGraphicFramePr>
        <p:xfrm>
          <a:off x="1193800" y="4749800"/>
          <a:ext cx="9712959" cy="1450975"/>
        </p:xfrm>
        <a:graphic>
          <a:graphicData uri="http://schemas.openxmlformats.org/drawingml/2006/table">
            <a:tbl>
              <a:tblPr>
                <a:solidFill>
                  <a:srgbClr val="DDEFF9"/>
                </a:solidFill>
              </a:tblPr>
              <a:tblGrid>
                <a:gridCol w="3446779"/>
                <a:gridCol w="4107814"/>
                <a:gridCol w="2158364"/>
              </a:tblGrid>
              <a:tr h="5118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F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F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FF9"/>
                    </a:solidFill>
                  </a:tcPr>
                </a:tc>
              </a:tr>
              <a:tr h="2959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1320" algn="l" rtl="0" eaLnBrk="0">
                        <a:lnSpc>
                          <a:spcPts val="1780"/>
                        </a:lnSpc>
                        <a:spcBef>
                          <a:spcPts val="0"/>
                        </a:spcBef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  <a:r>
                        <a:rPr sz="1400" b="1" kern="0" spc="0" dirty="0">
                          <a:solidFill>
                            <a:srgbClr val="0080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95%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以上工业设备的数据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采集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F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1320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4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卧式车床</a:t>
                      </a:r>
                      <a:r>
                        <a:rPr sz="1400" b="1" kern="0" spc="-19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400" b="1" kern="0" spc="-4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、水平式机床</a:t>
                      </a:r>
                      <a:r>
                        <a:rPr sz="1400" b="1" kern="0" spc="-15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400" b="1" kern="0" spc="-4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、立式机床</a:t>
                      </a:r>
                      <a:r>
                        <a:rPr sz="1400" b="1" kern="0" spc="-15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400" b="1" kern="0" spc="-4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、动平衡</a:t>
                      </a:r>
                      <a:r>
                        <a:rPr sz="1400" b="1" kern="0" spc="-19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400" b="1" kern="0" spc="-5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F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8620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4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自动化装配线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FF9"/>
                    </a:solidFill>
                  </a:tcPr>
                </a:tc>
              </a:tr>
              <a:tr h="6432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037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内置</a:t>
                      </a:r>
                      <a:r>
                        <a:rPr sz="1400" b="1" kern="0" spc="-30" dirty="0">
                          <a:solidFill>
                            <a:srgbClr val="0080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1000+</a:t>
                      </a: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工业通讯协议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F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1795" algn="l" rtl="0" eaLnBrk="0">
                        <a:lnSpc>
                          <a:spcPct val="113000"/>
                        </a:lnSpc>
                      </a:pPr>
                      <a:r>
                        <a:rPr sz="1400" b="1" kern="0" spc="-5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打标机</a:t>
                      </a:r>
                      <a:r>
                        <a:rPr sz="1400" b="1" kern="0" spc="-19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400" b="1" kern="0" spc="-5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、清洗机</a:t>
                      </a:r>
                      <a:r>
                        <a:rPr sz="1400" b="1" kern="0" spc="-15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400" b="1" kern="0" spc="-5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、矫正机</a:t>
                      </a:r>
                      <a:r>
                        <a:rPr sz="1400" b="1" kern="0" spc="-19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400" b="1" kern="0" spc="-5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、抛光机</a:t>
                      </a:r>
                      <a:r>
                        <a:rPr sz="1400" b="1" kern="0" spc="-15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400" b="1" kern="0" spc="-6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、淬火机</a:t>
                      </a:r>
                      <a:r>
                        <a:rPr sz="1400" b="1" kern="0" spc="-14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400" b="1" kern="0" spc="-6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</a:t>
                      </a:r>
                      <a:r>
                        <a:rPr sz="1400" b="1" kern="0" spc="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1400" b="1" kern="0" spc="-4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滚丝机</a:t>
                      </a:r>
                      <a:r>
                        <a:rPr sz="1400" b="1" kern="0" spc="-12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400" b="1" kern="0" spc="-4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、三坐标</a:t>
                      </a:r>
                      <a:r>
                        <a:rPr sz="1400" b="1" kern="0" spc="-15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400" b="1" kern="0" spc="-40" dirty="0">
                          <a:solidFill>
                            <a:srgbClr val="0081C9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、齿轮齿廓仪等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F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639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点位计划下发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93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扫码报工实时录入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FF9"/>
                    </a:solidFill>
                  </a:tcPr>
                </a:tc>
              </a:tr>
            </a:tbl>
          </a:graphicData>
        </a:graphic>
      </p:graphicFrame>
      <p:sp>
        <p:nvSpPr>
          <p:cNvPr id="304" name="textbox 304"/>
          <p:cNvSpPr/>
          <p:nvPr/>
        </p:nvSpPr>
        <p:spPr>
          <a:xfrm>
            <a:off x="6580631" y="4294368"/>
            <a:ext cx="4577079" cy="288925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marL="220980" algn="l" rtl="0" eaLnBrk="0">
              <a:lnSpc>
                <a:spcPts val="1780"/>
              </a:lnSpc>
            </a:pP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各类生产设备（</a:t>
            </a:r>
            <a:r>
              <a:rPr sz="1400" b="1" kern="0" spc="-1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CNC</a:t>
            </a:r>
            <a:r>
              <a:rPr sz="1400" b="1" kern="0" spc="-1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、检测设备</a:t>
            </a:r>
            <a:r>
              <a:rPr sz="1400" b="1" kern="0" spc="-1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、自动化装配线等）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06" name="textbox 306"/>
          <p:cNvSpPr/>
          <p:nvPr/>
        </p:nvSpPr>
        <p:spPr>
          <a:xfrm>
            <a:off x="427494" y="288163"/>
            <a:ext cx="3405504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2.6/ 解决方案</a:t>
            </a:r>
            <a:r>
              <a:rPr sz="2300" b="1" kern="0" spc="3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</a:t>
            </a:r>
            <a:r>
              <a:rPr sz="2300" b="1" kern="0" spc="2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2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</a:t>
            </a:r>
            <a:r>
              <a:rPr sz="2300" b="1" kern="0" spc="1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备物联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08" name="textbox 308"/>
          <p:cNvSpPr/>
          <p:nvPr/>
        </p:nvSpPr>
        <p:spPr>
          <a:xfrm>
            <a:off x="1228343" y="4297679"/>
            <a:ext cx="4577079" cy="265429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78155" algn="l" rtl="0" eaLnBrk="0">
              <a:lnSpc>
                <a:spcPct val="86000"/>
              </a:lnSpc>
            </a:pP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打印机               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扫码枪</a:t>
            </a:r>
            <a:r>
              <a:rPr sz="1400" b="1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 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    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二维码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10" name="textbox 310"/>
          <p:cNvSpPr/>
          <p:nvPr/>
        </p:nvSpPr>
        <p:spPr>
          <a:xfrm>
            <a:off x="4999215" y="4836210"/>
            <a:ext cx="2681604" cy="346075"/>
          </a:xfrm>
          <a:prstGeom prst="rect">
            <a:avLst/>
          </a:prstGeom>
          <a:solidFill>
            <a:srgbClr val="0180C8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8270" algn="l" rtl="0" eaLnBrk="0">
              <a:lnSpc>
                <a:spcPct val="91000"/>
              </a:lnSpc>
              <a:spcBef>
                <a:spcPts val="5"/>
              </a:spcBef>
            </a:pP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多种类型设备数据全面直采</a:t>
            </a:r>
            <a:endParaRPr sz="15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12" name="textbox 312"/>
          <p:cNvSpPr/>
          <p:nvPr/>
        </p:nvSpPr>
        <p:spPr>
          <a:xfrm>
            <a:off x="1554480" y="4855209"/>
            <a:ext cx="1403350" cy="346075"/>
          </a:xfrm>
          <a:prstGeom prst="rect">
            <a:avLst/>
          </a:prstGeom>
          <a:solidFill>
            <a:srgbClr val="0080CA">
              <a:alpha val="99215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1440" algn="l" rtl="0" eaLnBrk="0">
              <a:lnSpc>
                <a:spcPct val="91000"/>
              </a:lnSpc>
              <a:spcBef>
                <a:spcPts val="0"/>
              </a:spcBef>
            </a:pP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设备全面联网</a:t>
            </a:r>
            <a:endParaRPr sz="15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14" name="textbox 314"/>
          <p:cNvSpPr/>
          <p:nvPr/>
        </p:nvSpPr>
        <p:spPr>
          <a:xfrm>
            <a:off x="471415" y="6210172"/>
            <a:ext cx="111442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14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ILl门l《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picture 3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787992" y="1062714"/>
            <a:ext cx="5513754" cy="4459297"/>
          </a:xfrm>
          <a:prstGeom prst="rect">
            <a:avLst/>
          </a:prstGeom>
        </p:spPr>
      </p:pic>
      <p:pic>
        <p:nvPicPr>
          <p:cNvPr id="318" name="picture 3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4923" y="4346447"/>
            <a:ext cx="1959864" cy="1470660"/>
          </a:xfrm>
          <a:prstGeom prst="rect">
            <a:avLst/>
          </a:prstGeom>
        </p:spPr>
      </p:pic>
      <p:pic>
        <p:nvPicPr>
          <p:cNvPr id="320" name="picture 3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88402" y="4844097"/>
            <a:ext cx="2259012" cy="398779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3124200" y="1432559"/>
            <a:ext cx="4898135" cy="3735323"/>
            <a:chOff x="0" y="0"/>
            <a:chExt cx="4898135" cy="3735323"/>
          </a:xfrm>
        </p:grpSpPr>
        <p:pic>
          <p:nvPicPr>
            <p:cNvPr id="322" name="picture 3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898135" cy="3735323"/>
            </a:xfrm>
            <a:prstGeom prst="rect">
              <a:avLst/>
            </a:prstGeom>
          </p:spPr>
        </p:pic>
        <p:sp>
          <p:nvSpPr>
            <p:cNvPr id="324" name="rect 324"/>
            <p:cNvSpPr/>
            <p:nvPr/>
          </p:nvSpPr>
          <p:spPr>
            <a:xfrm>
              <a:off x="2243328" y="21336"/>
              <a:ext cx="455676" cy="15392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26" name="textbox 326"/>
            <p:cNvSpPr/>
            <p:nvPr/>
          </p:nvSpPr>
          <p:spPr>
            <a:xfrm>
              <a:off x="2230835" y="27006"/>
              <a:ext cx="2185670" cy="32918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4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3000"/>
                </a:lnSpc>
              </a:pPr>
              <a:r>
                <a:rPr sz="800" b="1" kern="0" spc="-2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A01</a:t>
              </a:r>
              <a:endParaRPr sz="800" dirty="0">
                <a:latin typeface="微软雅黑"/>
                <a:ea typeface="微软雅黑"/>
                <a:cs typeface="微软雅黑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ct val="89000"/>
                </a:lnSpc>
                <a:spcBef>
                  <a:spcPts val="275"/>
                </a:spcBef>
              </a:pPr>
              <a:r>
                <a:rPr sz="900" b="1" kern="0" spc="-60" dirty="0">
                  <a:solidFill>
                    <a:srgbClr val="FF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：</a:t>
              </a:r>
              <a:r>
                <a:rPr sz="900" b="1" kern="0" spc="-100" dirty="0">
                  <a:solidFill>
                    <a:srgbClr val="FF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900" b="1" kern="0" spc="-60" dirty="0">
                  <a:solidFill>
                    <a:srgbClr val="FF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6m</a:t>
              </a:r>
              <a:endParaRPr sz="900" dirty="0">
                <a:latin typeface="微软雅黑"/>
                <a:ea typeface="微软雅黑"/>
                <a:cs typeface="微软雅黑"/>
              </a:endParaRPr>
            </a:p>
            <a:p>
              <a:pPr algn="l" rtl="0" eaLnBrk="0">
                <a:lnSpc>
                  <a:spcPct val="100000"/>
                </a:lnSpc>
              </a:pPr>
              <a:endParaRPr sz="1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48790" algn="l" rtl="0" eaLnBrk="0">
                <a:lnSpc>
                  <a:spcPct val="94000"/>
                </a:lnSpc>
                <a:spcBef>
                  <a:spcPts val="0"/>
                </a:spcBef>
              </a:pPr>
              <a:r>
                <a:rPr sz="900" b="1" kern="0" spc="5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拍：</a:t>
              </a:r>
              <a:r>
                <a:rPr sz="900" b="1" kern="0" spc="-12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900" b="1" kern="0" spc="5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--</a:t>
              </a:r>
              <a:endParaRPr sz="900" dirty="0">
                <a:latin typeface="微软雅黑"/>
                <a:ea typeface="微软雅黑"/>
                <a:cs typeface="微软雅黑"/>
              </a:endParaRPr>
            </a:p>
          </p:txBody>
        </p:sp>
        <p:pic>
          <p:nvPicPr>
            <p:cNvPr id="328" name="picture 32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2209800" y="370332"/>
              <a:ext cx="2604516" cy="696467"/>
            </a:xfrm>
            <a:prstGeom prst="rect">
              <a:avLst/>
            </a:prstGeom>
          </p:spPr>
        </p:pic>
        <p:pic>
          <p:nvPicPr>
            <p:cNvPr id="330" name="picture 3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2382011" y="3425952"/>
              <a:ext cx="830579" cy="294132"/>
            </a:xfrm>
            <a:prstGeom prst="rect">
              <a:avLst/>
            </a:prstGeom>
          </p:spPr>
        </p:pic>
        <p:pic>
          <p:nvPicPr>
            <p:cNvPr id="332" name="picture 33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3307079" y="3419856"/>
              <a:ext cx="748284" cy="286511"/>
            </a:xfrm>
            <a:prstGeom prst="rect">
              <a:avLst/>
            </a:prstGeom>
          </p:spPr>
        </p:pic>
        <p:pic>
          <p:nvPicPr>
            <p:cNvPr id="334" name="picture 33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4294631" y="1524"/>
              <a:ext cx="591311" cy="336803"/>
            </a:xfrm>
            <a:prstGeom prst="rect">
              <a:avLst/>
            </a:prstGeom>
          </p:spPr>
        </p:pic>
        <p:sp>
          <p:nvSpPr>
            <p:cNvPr id="336" name="rect 336"/>
            <p:cNvSpPr/>
            <p:nvPr/>
          </p:nvSpPr>
          <p:spPr>
            <a:xfrm>
              <a:off x="53339" y="21336"/>
              <a:ext cx="848868" cy="153923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338" name="textbox 338"/>
          <p:cNvSpPr/>
          <p:nvPr/>
        </p:nvSpPr>
        <p:spPr>
          <a:xfrm>
            <a:off x="8884005" y="1080389"/>
            <a:ext cx="2924810" cy="47739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ts val="1520"/>
              </a:lnSpc>
            </a:pP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·</a:t>
            </a:r>
            <a:r>
              <a:rPr sz="1200" b="1" kern="0" spc="1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人员信息交互（人脸识别）</a:t>
            </a:r>
            <a:endParaRPr sz="12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0485" algn="l" rtl="0" eaLnBrk="0">
              <a:lnSpc>
                <a:spcPct val="86000"/>
              </a:lnSpc>
              <a:spcBef>
                <a:spcPts val="360"/>
              </a:spcBef>
            </a:pP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·</a:t>
            </a:r>
            <a:r>
              <a:rPr sz="1200" b="1" kern="0" spc="1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实时采集设备数据显示</a:t>
            </a:r>
            <a:endParaRPr sz="1200" dirty="0">
              <a:latin typeface="微软雅黑"/>
              <a:ea typeface="微软雅黑"/>
              <a:cs typeface="微软雅黑"/>
            </a:endParaRPr>
          </a:p>
          <a:p>
            <a:pPr marL="12700" indent="203200" algn="l" rtl="0" eaLnBrk="0">
              <a:lnSpc>
                <a:spcPct val="192000"/>
              </a:lnSpc>
              <a:spcBef>
                <a:spcPts val="1225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覆盖</a:t>
            </a:r>
            <a:r>
              <a:rPr sz="1400" b="1" kern="0" spc="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95%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以上工业设备，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包括压铸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机</a:t>
            </a:r>
            <a:r>
              <a:rPr sz="1200" b="1" kern="0" spc="-1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注塑机</a:t>
            </a:r>
            <a:r>
              <a:rPr sz="1200" b="1" kern="0" spc="-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、焊接机</a:t>
            </a:r>
            <a:r>
              <a:rPr sz="1200" b="1" kern="0" spc="-1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、CNC</a:t>
            </a:r>
            <a:r>
              <a:rPr sz="1200" b="1" kern="0" spc="-1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、冲压机</a:t>
            </a:r>
            <a:r>
              <a:rPr sz="1200" b="1" kern="0" spc="-1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、非标装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配线等；</a:t>
            </a:r>
            <a:endParaRPr sz="12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0485" algn="l" rtl="0" eaLnBrk="0">
              <a:lnSpc>
                <a:spcPct val="83000"/>
              </a:lnSpc>
              <a:spcBef>
                <a:spcPts val="420"/>
              </a:spcBef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·</a:t>
            </a:r>
            <a:r>
              <a:rPr sz="1200" b="1" kern="0" spc="2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内置</a:t>
            </a:r>
            <a:r>
              <a:rPr sz="1400" b="1" kern="0" spc="-1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1000+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工业通讯协议；</a:t>
            </a:r>
            <a:endParaRPr sz="1200" dirty="0">
              <a:latin typeface="微软雅黑"/>
              <a:ea typeface="微软雅黑"/>
              <a:cs typeface="微软雅黑"/>
            </a:endParaRPr>
          </a:p>
          <a:p>
            <a:pPr marL="16510" indent="53975" algn="l" rtl="0" eaLnBrk="0">
              <a:lnSpc>
                <a:spcPct val="191000"/>
              </a:lnSpc>
              <a:spcBef>
                <a:spcPts val="305"/>
              </a:spcBef>
            </a:pPr>
            <a:r>
              <a:rPr sz="12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·</a:t>
            </a:r>
            <a:r>
              <a:rPr sz="1200" b="1" kern="0" spc="1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2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支持</a:t>
            </a:r>
            <a:r>
              <a:rPr sz="1400" b="1" kern="0" spc="3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边缘数据</a:t>
            </a:r>
            <a:r>
              <a:rPr sz="12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计算处理，</a:t>
            </a:r>
            <a:r>
              <a:rPr sz="1200" kern="0" spc="-2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2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时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延不超过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</a:t>
            </a:r>
            <a:r>
              <a:rPr sz="1400" b="1" kern="0" spc="-3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3ms</a:t>
            </a: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；</a:t>
            </a:r>
            <a:endParaRPr sz="12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9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0485" indent="145415" algn="l" rtl="0" eaLnBrk="0">
              <a:lnSpc>
                <a:spcPct val="184000"/>
              </a:lnSpc>
              <a:spcBef>
                <a:spcPts val="0"/>
              </a:spcBef>
            </a:pPr>
            <a:r>
              <a:rPr sz="1200" kern="0" spc="-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支持</a:t>
            </a:r>
            <a:r>
              <a:rPr sz="1400" b="1" kern="0" spc="-5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有线</a:t>
            </a:r>
            <a:r>
              <a:rPr sz="1400" b="1" kern="0" spc="-16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5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、WI</a:t>
            </a:r>
            <a:r>
              <a:rPr sz="1400" b="1" kern="0" spc="-29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5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FI</a:t>
            </a:r>
            <a:r>
              <a:rPr sz="1400" b="1" kern="0" spc="-14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5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、5G</a:t>
            </a:r>
            <a:r>
              <a:rPr sz="1200" kern="0" spc="-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多种通讯方式；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支持</a:t>
            </a:r>
            <a:r>
              <a:rPr sz="1400" b="1" kern="0" spc="1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本地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保存，保证数据完整性</a:t>
            </a:r>
            <a:r>
              <a:rPr sz="1200" kern="0" spc="-1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40" name="rect 340"/>
          <p:cNvSpPr/>
          <p:nvPr/>
        </p:nvSpPr>
        <p:spPr>
          <a:xfrm>
            <a:off x="3304032" y="1575816"/>
            <a:ext cx="688847" cy="198119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42" name="picture 34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21660" y="1427479"/>
            <a:ext cx="2176144" cy="3286760"/>
          </a:xfrm>
          <a:prstGeom prst="rect">
            <a:avLst/>
          </a:prstGeom>
        </p:spPr>
      </p:pic>
      <p:sp>
        <p:nvSpPr>
          <p:cNvPr id="344" name="textbox 344"/>
          <p:cNvSpPr/>
          <p:nvPr/>
        </p:nvSpPr>
        <p:spPr>
          <a:xfrm>
            <a:off x="5370558" y="4276107"/>
            <a:ext cx="403859" cy="4749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065" algn="l" rtl="0" eaLnBrk="0">
              <a:lnSpc>
                <a:spcPct val="97000"/>
              </a:lnSpc>
            </a:pP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床</a:t>
            </a:r>
            <a:endParaRPr sz="9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  <a:spcBef>
                <a:spcPts val="0"/>
              </a:spcBef>
            </a:pPr>
            <a:r>
              <a:rPr sz="900" b="1" kern="0" spc="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加工数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46" name="textbox 346"/>
          <p:cNvSpPr/>
          <p:nvPr/>
        </p:nvSpPr>
        <p:spPr>
          <a:xfrm>
            <a:off x="6240356" y="4314270"/>
            <a:ext cx="212725" cy="1200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9000"/>
              </a:lnSpc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pm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348" name="picture 34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307964" y="2818765"/>
            <a:ext cx="2711450" cy="2028189"/>
          </a:xfrm>
          <a:prstGeom prst="rect">
            <a:avLst/>
          </a:prstGeom>
        </p:spPr>
      </p:pic>
      <p:pic>
        <p:nvPicPr>
          <p:cNvPr id="350" name="picture 35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568450" y="1600200"/>
            <a:ext cx="1562735" cy="1480820"/>
          </a:xfrm>
          <a:prstGeom prst="rect">
            <a:avLst/>
          </a:prstGeom>
        </p:spPr>
      </p:pic>
      <p:sp>
        <p:nvSpPr>
          <p:cNvPr id="352" name="textbox 352"/>
          <p:cNvSpPr/>
          <p:nvPr/>
        </p:nvSpPr>
        <p:spPr>
          <a:xfrm>
            <a:off x="473277" y="6037579"/>
            <a:ext cx="4922520" cy="347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6000"/>
              </a:lnSpc>
            </a:pP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·</a:t>
            </a:r>
            <a:r>
              <a:rPr sz="1200" b="1" kern="0" spc="1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车间现场端业务功能配置</a:t>
            </a:r>
            <a:endParaRPr sz="1200" dirty="0">
              <a:latin typeface="微软雅黑"/>
              <a:ea typeface="微软雅黑"/>
              <a:cs typeface="微软雅黑"/>
            </a:endParaRPr>
          </a:p>
          <a:p>
            <a:pPr marL="12700" algn="l" rtl="0" eaLnBrk="0">
              <a:lnSpc>
                <a:spcPct val="82000"/>
              </a:lnSpc>
              <a:spcBef>
                <a:spcPts val="115"/>
              </a:spcBef>
            </a:pP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9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</a:t>
            </a:r>
            <a:r>
              <a:rPr sz="1200" kern="0" spc="-14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nl《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354" name="picture 35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8009890" y="2337434"/>
            <a:ext cx="789940" cy="1504950"/>
          </a:xfrm>
          <a:prstGeom prst="rect">
            <a:avLst/>
          </a:prstGeom>
        </p:spPr>
      </p:pic>
      <p:graphicFrame>
        <p:nvGraphicFramePr>
          <p:cNvPr id="356" name="table 356"/>
          <p:cNvGraphicFramePr>
            <a:graphicFrameLocks noGrp="1"/>
          </p:cNvGraphicFramePr>
          <p:nvPr/>
        </p:nvGraphicFramePr>
        <p:xfrm>
          <a:off x="3152139" y="4862829"/>
          <a:ext cx="3726179" cy="318770"/>
        </p:xfrm>
        <a:graphic>
          <a:graphicData uri="http://schemas.openxmlformats.org/drawingml/2006/table">
            <a:tbl>
              <a:tblPr/>
              <a:tblGrid>
                <a:gridCol w="3726179"/>
              </a:tblGrid>
              <a:tr h="2997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58" name="picture 35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5187314" y="1075054"/>
            <a:ext cx="3636010" cy="280670"/>
          </a:xfrm>
          <a:prstGeom prst="rect">
            <a:avLst/>
          </a:prstGeom>
        </p:spPr>
      </p:pic>
      <p:sp>
        <p:nvSpPr>
          <p:cNvPr id="360" name="textbox 360"/>
          <p:cNvSpPr/>
          <p:nvPr/>
        </p:nvSpPr>
        <p:spPr>
          <a:xfrm>
            <a:off x="525995" y="462153"/>
            <a:ext cx="2538729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2.6/</a:t>
            </a:r>
            <a:r>
              <a:rPr sz="2300" b="1" kern="0" spc="2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设备物联技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术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62" name="textbox 362"/>
          <p:cNvSpPr/>
          <p:nvPr/>
        </p:nvSpPr>
        <p:spPr>
          <a:xfrm>
            <a:off x="518354" y="3744458"/>
            <a:ext cx="1801495" cy="455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905" algn="l" rtl="0" eaLnBrk="0">
              <a:lnSpc>
                <a:spcPct val="101000"/>
              </a:lnSpc>
            </a:pP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# 现场设备部署智能终</a:t>
            </a:r>
            <a:r>
              <a:rPr sz="14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端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64" name="textbox 364"/>
          <p:cNvSpPr/>
          <p:nvPr/>
        </p:nvSpPr>
        <p:spPr>
          <a:xfrm>
            <a:off x="6830365" y="6009258"/>
            <a:ext cx="1901189" cy="412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55880" algn="l" rtl="0" eaLnBrk="0">
              <a:lnSpc>
                <a:spcPct val="106000"/>
              </a:lnSpc>
            </a:pP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·</a:t>
            </a:r>
            <a:r>
              <a:rPr sz="1200" b="1" kern="0" spc="1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人员信息交互（刷人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员IC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卡）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66" name="textbox 366"/>
          <p:cNvSpPr/>
          <p:nvPr/>
        </p:nvSpPr>
        <p:spPr>
          <a:xfrm>
            <a:off x="519201" y="1366240"/>
            <a:ext cx="2117089" cy="3670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57785" algn="l" rtl="0" eaLnBrk="0">
              <a:lnSpc>
                <a:spcPct val="93000"/>
              </a:lnSpc>
            </a:pP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·</a:t>
            </a:r>
            <a:r>
              <a:rPr sz="1200" b="1" kern="0" spc="1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DFS</a:t>
            </a:r>
            <a:r>
              <a:rPr sz="1200" b="1" kern="0" spc="1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实时交互现场层业务数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据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368" name="picture 36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6989127" y="5188902"/>
            <a:ext cx="567690" cy="793432"/>
          </a:xfrm>
          <a:prstGeom prst="rect">
            <a:avLst/>
          </a:prstGeom>
        </p:spPr>
      </p:pic>
      <p:sp>
        <p:nvSpPr>
          <p:cNvPr id="370" name="rect 370"/>
          <p:cNvSpPr/>
          <p:nvPr/>
        </p:nvSpPr>
        <p:spPr>
          <a:xfrm>
            <a:off x="3744467" y="3585971"/>
            <a:ext cx="408432" cy="365759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72" name="picture 37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4220844" y="5186679"/>
            <a:ext cx="76200" cy="809625"/>
          </a:xfrm>
          <a:prstGeom prst="rect">
            <a:avLst/>
          </a:prstGeom>
        </p:spPr>
      </p:pic>
      <p:sp>
        <p:nvSpPr>
          <p:cNvPr id="374" name="textbox 374"/>
          <p:cNvSpPr/>
          <p:nvPr/>
        </p:nvSpPr>
        <p:spPr>
          <a:xfrm>
            <a:off x="3164306" y="1494790"/>
            <a:ext cx="392429" cy="171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50"/>
              </a:lnSpc>
            </a:pPr>
            <a:r>
              <a:rPr sz="900" b="1" kern="0" spc="-40" dirty="0">
                <a:solidFill>
                  <a:srgbClr val="0F142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</a:t>
            </a:r>
            <a:r>
              <a:rPr sz="900" b="1" kern="0" spc="0" dirty="0">
                <a:solidFill>
                  <a:srgbClr val="0F142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900" b="1" kern="0" spc="-40" dirty="0">
                <a:solidFill>
                  <a:srgbClr val="0F142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N  C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76" name="textbox 376"/>
          <p:cNvSpPr/>
          <p:nvPr/>
        </p:nvSpPr>
        <p:spPr>
          <a:xfrm>
            <a:off x="8942223" y="5289003"/>
            <a:ext cx="114300" cy="514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0"/>
              </a:lnSpc>
            </a:pPr>
            <a:r>
              <a:rPr sz="1200" b="1" kern="0" spc="1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·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78" name="textbox 378"/>
          <p:cNvSpPr/>
          <p:nvPr/>
        </p:nvSpPr>
        <p:spPr>
          <a:xfrm>
            <a:off x="8942223" y="2850603"/>
            <a:ext cx="114300" cy="514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0"/>
              </a:lnSpc>
            </a:pPr>
            <a:r>
              <a:rPr sz="1200" b="1" kern="0" spc="1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·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rect 380"/>
          <p:cNvSpPr/>
          <p:nvPr/>
        </p:nvSpPr>
        <p:spPr>
          <a:xfrm>
            <a:off x="569976" y="1037844"/>
            <a:ext cx="11340084" cy="4998720"/>
          </a:xfrm>
          <a:prstGeom prst="rect">
            <a:avLst/>
          </a:prstGeom>
          <a:solidFill>
            <a:srgbClr val="E5F2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82" name="textbox 382"/>
          <p:cNvSpPr/>
          <p:nvPr/>
        </p:nvSpPr>
        <p:spPr>
          <a:xfrm>
            <a:off x="473277" y="1284101"/>
            <a:ext cx="10454005" cy="51015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66750" algn="l" rtl="0" eaLnBrk="0">
              <a:lnSpc>
                <a:spcPct val="87000"/>
              </a:lnSpc>
            </a:pPr>
            <a:r>
              <a:rPr sz="1400" b="1" kern="0" spc="-30" dirty="0">
                <a:solidFill>
                  <a:srgbClr val="0083C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设备调研范围：</a:t>
            </a:r>
            <a:r>
              <a:rPr sz="1400" b="1" kern="0" spc="-290" dirty="0">
                <a:solidFill>
                  <a:srgbClr val="0083C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冷挤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、表面处理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、热处理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、孔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车间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、车制车间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、机加工车间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、模具车间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2420" indent="353695" algn="l" rtl="0" eaLnBrk="0">
              <a:lnSpc>
                <a:spcPct val="141000"/>
              </a:lnSpc>
              <a:spcBef>
                <a:spcPts val="430"/>
              </a:spcBef>
            </a:pPr>
            <a:r>
              <a:rPr sz="1400" b="1" kern="0" spc="0" dirty="0">
                <a:solidFill>
                  <a:srgbClr val="0083C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调研结论：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本次调研设备共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179台</a:t>
            </a:r>
            <a:r>
              <a:rPr sz="1400" b="1" kern="0" spc="-1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，其中机加工车间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68台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发那科CNC</a:t>
            </a:r>
            <a:r>
              <a:rPr sz="1400" kern="0" spc="-1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，可以直接采集，</a:t>
            </a:r>
            <a:r>
              <a:rPr sz="1400" kern="0" spc="-2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1台大隈设备需客户联系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厂家进行授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权后支持采集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，冷挤车间设备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3台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采集PLC内信息</a:t>
            </a:r>
            <a:r>
              <a:rPr sz="1400" kern="0" spc="-1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2台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为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进口设备需IO采集；表面处理和热处理车间均可以采集PLC信息</a:t>
            </a:r>
            <a:r>
              <a:rPr sz="1400" kern="0" spc="-1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，车制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车间以广数928控制器为主，设备型号较老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且无接口，可通过IO采集；模具车间共计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12台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</a:t>
            </a:r>
            <a:r>
              <a:rPr sz="1400" kern="0" spc="-1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，大多数为纯电路设备且无控制器，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需加装IO模块获取设备状态信息；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663575" algn="l" rtl="0" eaLnBrk="0">
              <a:lnSpc>
                <a:spcPts val="1780"/>
              </a:lnSpc>
              <a:spcBef>
                <a:spcPts val="595"/>
              </a:spcBef>
            </a:pPr>
            <a:r>
              <a:rPr sz="1400" b="1" kern="0" spc="-20" dirty="0">
                <a:solidFill>
                  <a:srgbClr val="0083C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可采集参数有：</a:t>
            </a:r>
            <a:r>
              <a:rPr sz="1400" b="1" kern="0" spc="-310" dirty="0">
                <a:solidFill>
                  <a:srgbClr val="0083C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设备状态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，生产节拍</a:t>
            </a:r>
            <a:r>
              <a:rPr sz="1400" kern="0" spc="-1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，生产产量</a:t>
            </a:r>
            <a:r>
              <a:rPr sz="1400" kern="0" spc="-1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，异常报警等（其余可采集设备参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数待进一步调研）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73100" algn="l" rtl="0" eaLnBrk="0">
              <a:lnSpc>
                <a:spcPct val="86000"/>
              </a:lnSpc>
              <a:spcBef>
                <a:spcPts val="425"/>
              </a:spcBef>
            </a:pPr>
            <a:r>
              <a:rPr sz="1400" b="1" kern="0" spc="-20" dirty="0">
                <a:solidFill>
                  <a:srgbClr val="0083CC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需提供支持：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318135" algn="l" rtl="0" eaLnBrk="0">
              <a:lnSpc>
                <a:spcPts val="1780"/>
              </a:lnSpc>
              <a:spcBef>
                <a:spcPts val="800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、提供设备IP地址，修改设备IP地址和网口通讯参数（必要的情况下）；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318135" algn="l" rtl="0" eaLnBrk="0">
              <a:lnSpc>
                <a:spcPts val="1780"/>
              </a:lnSpc>
              <a:spcBef>
                <a:spcPts val="740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、提供plc设备需采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集参数的寄存器地址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318135" algn="l" rtl="0" eaLnBrk="0">
              <a:lnSpc>
                <a:spcPct val="94000"/>
              </a:lnSpc>
              <a:spcBef>
                <a:spcPts val="985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</a:t>
            </a:r>
            <a:r>
              <a:rPr sz="1400" kern="0" spc="-1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、大隈设备需客户联系厂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家授权；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5"/>
              </a:spcBef>
            </a:pP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9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</a:t>
            </a:r>
            <a:r>
              <a:rPr sz="1200" kern="0" spc="-14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nl《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84" name="textbox 384"/>
          <p:cNvSpPr/>
          <p:nvPr/>
        </p:nvSpPr>
        <p:spPr>
          <a:xfrm>
            <a:off x="525995" y="462153"/>
            <a:ext cx="1908810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2.6/</a:t>
            </a:r>
            <a:r>
              <a:rPr sz="2300" b="1" kern="0" spc="2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物联规划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6" name="table 386"/>
          <p:cNvGraphicFramePr>
            <a:graphicFrameLocks noGrp="1"/>
          </p:cNvGraphicFramePr>
          <p:nvPr/>
        </p:nvGraphicFramePr>
        <p:xfrm>
          <a:off x="322579" y="980605"/>
          <a:ext cx="9367519" cy="5054599"/>
        </p:xfrm>
        <a:graphic>
          <a:graphicData uri="http://schemas.openxmlformats.org/drawingml/2006/table">
            <a:tbl>
              <a:tblPr/>
              <a:tblGrid>
                <a:gridCol w="755015"/>
                <a:gridCol w="1203960"/>
                <a:gridCol w="2052955"/>
                <a:gridCol w="746759"/>
                <a:gridCol w="4608829"/>
              </a:tblGrid>
              <a:tr h="4527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368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序号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9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212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硬件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9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2453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推荐品牌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9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4155" algn="l" rtl="0" eaLnBrk="0">
                        <a:lnSpc>
                          <a:spcPct val="85000"/>
                        </a:lnSpc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数量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9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02155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应用场景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96E6"/>
                    </a:solidFill>
                  </a:tcPr>
                </a:tc>
              </a:tr>
              <a:tr h="15900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417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</a:t>
                      </a: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9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369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智能终端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D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7050" algn="l" rtl="0" eaLnBrk="0">
                        <a:lnSpc>
                          <a:spcPts val="1260"/>
                        </a:lnSpc>
                        <a:spcBef>
                          <a:spcPts val="5"/>
                        </a:spcBef>
                      </a:pP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SHUYI</a:t>
                      </a:r>
                      <a:r>
                        <a:rPr sz="9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LINK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17寸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D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89000"/>
                        </a:lnSpc>
                      </a:pP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40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D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945" indent="2540" algn="l" rtl="0" eaLnBrk="0">
                        <a:lnSpc>
                          <a:spcPct val="156000"/>
                        </a:lnSpc>
                        <a:spcBef>
                          <a:spcPts val="5"/>
                        </a:spcBef>
                      </a:pP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应用场景：</a:t>
                      </a:r>
                      <a:r>
                        <a:rPr sz="900" kern="0" spc="-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加工中心（ 24台）</a:t>
                      </a:r>
                      <a:r>
                        <a:rPr sz="9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*</a:t>
                      </a:r>
                      <a:r>
                        <a:rPr sz="900" kern="0" spc="-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0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，数控机床（ 37台）</a:t>
                      </a:r>
                      <a:r>
                        <a:rPr sz="9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*</a:t>
                      </a:r>
                      <a:r>
                        <a:rPr sz="900" kern="0" spc="-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15，</a:t>
                      </a: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自动化上料线（ 9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条）</a:t>
                      </a:r>
                      <a:r>
                        <a:rPr sz="9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*3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，磨床（ 2台）</a:t>
                      </a:r>
                      <a:r>
                        <a:rPr sz="9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*2，</a:t>
                      </a:r>
                      <a:r>
                        <a:rPr sz="900" kern="0" spc="-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津上精密（ 8台）</a:t>
                      </a:r>
                      <a:r>
                        <a:rPr sz="9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*4，</a:t>
                      </a:r>
                      <a:r>
                        <a:rPr sz="900" kern="0" spc="-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津上走心机（ 7台）</a:t>
                      </a:r>
                      <a:r>
                        <a:rPr sz="9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*3，</a:t>
                      </a:r>
                      <a:r>
                        <a:rPr sz="900" kern="0" spc="-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北村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 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精密（ 2台）</a:t>
                      </a:r>
                      <a:r>
                        <a:rPr sz="9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*</a:t>
                      </a:r>
                      <a:r>
                        <a:rPr sz="900" kern="0" spc="-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，滚丝机（ 4台）</a:t>
                      </a:r>
                      <a:r>
                        <a:rPr sz="9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*2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68580" indent="1270" algn="l" rtl="0" eaLnBrk="0">
                        <a:lnSpc>
                          <a:spcPct val="155000"/>
                        </a:lnSpc>
                        <a:spcBef>
                          <a:spcPts val="135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应用功能：</a:t>
                      </a:r>
                      <a:r>
                        <a:rPr sz="900" kern="0" spc="-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设备物联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、人员管理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、异常管理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、质量控制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、节拍监控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、工艺参数监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控</a:t>
                      </a: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、无纸化电子文档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DF5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464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9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942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PDA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799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新大陆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MT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66-2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XA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9725" algn="l" rtl="0" eaLnBrk="0">
                        <a:lnSpc>
                          <a:spcPct val="8900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485" algn="l" rtl="0" eaLnBrk="0">
                        <a:lnSpc>
                          <a:spcPts val="1260"/>
                        </a:lnSpc>
                        <a:spcBef>
                          <a:spcPts val="5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应用地点：</a:t>
                      </a:r>
                      <a:r>
                        <a:rPr sz="9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设备&amp;5S点检*3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48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应用功能：</a:t>
                      </a:r>
                      <a:r>
                        <a:rPr sz="9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设备点检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、设备管理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A"/>
                    </a:solidFill>
                  </a:tcPr>
                </a:tc>
              </a:tr>
              <a:tr h="5543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655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</a:t>
                      </a: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9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942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PAD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D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2450" algn="l" rtl="0" eaLnBrk="0">
                        <a:lnSpc>
                          <a:spcPct val="93000"/>
                        </a:lnSpc>
                      </a:pP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华为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BAH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4-W39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D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0360" algn="l" rtl="0" eaLnBrk="0">
                        <a:lnSpc>
                          <a:spcPct val="8800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D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48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应用地点：</a:t>
                      </a:r>
                      <a:r>
                        <a:rPr sz="900" kern="0" spc="-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过程检验*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485" algn="l" rtl="0" eaLnBrk="0">
                        <a:lnSpc>
                          <a:spcPct val="97000"/>
                        </a:lnSpc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应用功能：</a:t>
                      </a:r>
                      <a:r>
                        <a:rPr sz="900" kern="0" spc="-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来料质量检验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、过程质量检验判定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、质量异常冻结隔离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DF5"/>
                    </a:solidFill>
                  </a:tcPr>
                </a:tc>
              </a:tr>
              <a:tr h="46164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3375" algn="l" rtl="0" eaLnBrk="0">
                        <a:lnSpc>
                          <a:spcPct val="81000"/>
                        </a:lnSpc>
                      </a:pPr>
                      <a:r>
                        <a:rPr sz="14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9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529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扫码枪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4810" algn="l" rtl="0" eaLnBrk="0">
                        <a:lnSpc>
                          <a:spcPts val="1260"/>
                        </a:lnSpc>
                      </a:pP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斑马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DS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2278/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DS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4308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40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48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与智能终端配套使用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A"/>
                    </a:solidFill>
                  </a:tcPr>
                </a:tc>
              </a:tr>
              <a:tr h="7823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7820" algn="l" rtl="0" eaLnBrk="0">
                        <a:lnSpc>
                          <a:spcPct val="80000"/>
                        </a:lnSpc>
                      </a:pPr>
                      <a:r>
                        <a:rPr sz="14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9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9585" algn="l" rtl="0" eaLnBrk="0">
                        <a:lnSpc>
                          <a:spcPct val="94000"/>
                        </a:lnSpc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电视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D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0405" algn="l" rtl="0" eaLnBrk="0">
                        <a:lnSpc>
                          <a:spcPct val="85000"/>
                        </a:lnSpc>
                      </a:pP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海信65E3F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700405" algn="l" rtl="0" eaLnBrk="0">
                        <a:lnSpc>
                          <a:spcPts val="1800"/>
                        </a:lnSpc>
                      </a:pP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海信43E3F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708025" algn="l" rtl="0" eaLnBrk="0">
                        <a:lnSpc>
                          <a:spcPts val="1805"/>
                        </a:lnSpc>
                      </a:pP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小米-E43S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D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7820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D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48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应用场景：</a:t>
                      </a:r>
                      <a:r>
                        <a:rPr sz="900" kern="0" spc="-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综合运营看板*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、设备状态监控*3</a:t>
                      </a:r>
                      <a:r>
                        <a:rPr sz="9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DF5"/>
                    </a:solidFill>
                  </a:tcPr>
                </a:tc>
              </a:tr>
              <a:tr h="5467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7185" algn="l" rtl="0" eaLnBrk="0">
                        <a:lnSpc>
                          <a:spcPct val="81000"/>
                        </a:lnSpc>
                      </a:pPr>
                      <a:r>
                        <a:rPr sz="14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</a:t>
                      </a: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9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5290" algn="l" rtl="0" eaLnBrk="0">
                        <a:lnSpc>
                          <a:spcPct val="93000"/>
                        </a:lnSpc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打印机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596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斑马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ZD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888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6075" algn="l" rtl="0" eaLnBrk="0">
                        <a:lnSpc>
                          <a:spcPct val="8800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48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应用场景：</a:t>
                      </a:r>
                      <a:r>
                        <a:rPr sz="9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车间基础条码打印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485" algn="l" rtl="0" eaLnBrk="0">
                        <a:lnSpc>
                          <a:spcPct val="96000"/>
                        </a:lnSpc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应用功能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：在线标签打印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、基础条码打印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A"/>
                    </a:solidFill>
                  </a:tcPr>
                </a:tc>
              </a:tr>
            </a:tbl>
          </a:graphicData>
        </a:graphic>
      </p:graphicFrame>
      <p:pic>
        <p:nvPicPr>
          <p:cNvPr id="388" name="picture 3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916667" y="4581143"/>
            <a:ext cx="1946147" cy="1760220"/>
          </a:xfrm>
          <a:prstGeom prst="rect">
            <a:avLst/>
          </a:prstGeom>
        </p:spPr>
      </p:pic>
      <p:pic>
        <p:nvPicPr>
          <p:cNvPr id="390" name="picture 3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816084" y="3099815"/>
            <a:ext cx="2244852" cy="1389888"/>
          </a:xfrm>
          <a:prstGeom prst="rect">
            <a:avLst/>
          </a:prstGeom>
        </p:spPr>
      </p:pic>
      <p:pic>
        <p:nvPicPr>
          <p:cNvPr id="392" name="picture 3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987660" y="1294967"/>
            <a:ext cx="1889105" cy="1526389"/>
          </a:xfrm>
          <a:prstGeom prst="rect">
            <a:avLst/>
          </a:prstGeom>
        </p:spPr>
      </p:pic>
      <p:sp>
        <p:nvSpPr>
          <p:cNvPr id="394" name="textbox 394"/>
          <p:cNvSpPr/>
          <p:nvPr/>
        </p:nvSpPr>
        <p:spPr>
          <a:xfrm>
            <a:off x="527265" y="359283"/>
            <a:ext cx="4928234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1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2.6/</a:t>
            </a:r>
            <a:r>
              <a:rPr sz="2300" b="1" kern="0" spc="2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1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实施规划安排  –</a:t>
            </a:r>
            <a:r>
              <a:rPr sz="2300" b="1" kern="0" spc="2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1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硬件投入预估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96" name="textbox 396"/>
          <p:cNvSpPr/>
          <p:nvPr/>
        </p:nvSpPr>
        <p:spPr>
          <a:xfrm>
            <a:off x="471415" y="6254369"/>
            <a:ext cx="111442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14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ILl门l《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picture 3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25068" y="867155"/>
            <a:ext cx="10079735" cy="5280659"/>
          </a:xfrm>
          <a:prstGeom prst="rect">
            <a:avLst/>
          </a:prstGeom>
        </p:spPr>
      </p:pic>
      <p:sp>
        <p:nvSpPr>
          <p:cNvPr id="400" name="textbox 400"/>
          <p:cNvSpPr/>
          <p:nvPr/>
        </p:nvSpPr>
        <p:spPr>
          <a:xfrm>
            <a:off x="525995" y="462153"/>
            <a:ext cx="3250564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2.6/</a:t>
            </a:r>
            <a:r>
              <a:rPr sz="2300" b="1" kern="0" spc="2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设备物联清单</a:t>
            </a:r>
            <a:r>
              <a:rPr sz="2300" b="1" kern="0" spc="2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-</a:t>
            </a:r>
            <a:r>
              <a:rPr sz="2300" b="1" kern="0" spc="2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02" name="textbox 402"/>
          <p:cNvSpPr/>
          <p:nvPr/>
        </p:nvSpPr>
        <p:spPr>
          <a:xfrm>
            <a:off x="473277" y="6210649"/>
            <a:ext cx="1112519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9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</a:t>
            </a:r>
            <a:r>
              <a:rPr sz="1200" kern="0" spc="-14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nl《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textbox 404"/>
          <p:cNvSpPr/>
          <p:nvPr/>
        </p:nvSpPr>
        <p:spPr>
          <a:xfrm>
            <a:off x="473277" y="6210649"/>
            <a:ext cx="1112519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9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</a:t>
            </a:r>
            <a:r>
              <a:rPr sz="1200" kern="0" spc="-14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nl《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406" name="picture 4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22960" y="903732"/>
            <a:ext cx="10079735" cy="5338571"/>
          </a:xfrm>
          <a:prstGeom prst="rect">
            <a:avLst/>
          </a:prstGeom>
        </p:spPr>
      </p:pic>
      <p:sp>
        <p:nvSpPr>
          <p:cNvPr id="408" name="textbox 408"/>
          <p:cNvSpPr/>
          <p:nvPr/>
        </p:nvSpPr>
        <p:spPr>
          <a:xfrm>
            <a:off x="525995" y="462153"/>
            <a:ext cx="3250564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2.6/</a:t>
            </a:r>
            <a:r>
              <a:rPr sz="2300" b="1" kern="0" spc="2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设备物联清单</a:t>
            </a:r>
            <a:r>
              <a:rPr sz="2300" b="1" kern="0" spc="2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-</a:t>
            </a:r>
            <a:r>
              <a:rPr sz="2300" b="1" kern="0" spc="2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" name="table 410"/>
          <p:cNvGraphicFramePr>
            <a:graphicFrameLocks noGrp="1"/>
          </p:cNvGraphicFramePr>
          <p:nvPr/>
        </p:nvGraphicFramePr>
        <p:xfrm>
          <a:off x="1043939" y="984503"/>
          <a:ext cx="4942205" cy="5039359"/>
        </p:xfrm>
        <a:graphic>
          <a:graphicData uri="http://schemas.openxmlformats.org/drawingml/2006/table">
            <a:tbl>
              <a:tblPr/>
              <a:tblGrid>
                <a:gridCol w="4942205"/>
              </a:tblGrid>
              <a:tr h="50361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2" name="picture 4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51560" y="992123"/>
            <a:ext cx="4927092" cy="5024628"/>
          </a:xfrm>
          <a:prstGeom prst="rect">
            <a:avLst/>
          </a:prstGeom>
        </p:spPr>
      </p:pic>
      <p:sp>
        <p:nvSpPr>
          <p:cNvPr id="414" name="textbox 414"/>
          <p:cNvSpPr/>
          <p:nvPr/>
        </p:nvSpPr>
        <p:spPr>
          <a:xfrm>
            <a:off x="6211823" y="992123"/>
            <a:ext cx="4928870" cy="5015865"/>
          </a:xfrm>
          <a:prstGeom prst="rect">
            <a:avLst/>
          </a:prstGeom>
          <a:solidFill>
            <a:srgbClr val="E2F1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635" algn="l" rtl="0" eaLnBrk="0">
              <a:lnSpc>
                <a:spcPts val="1700"/>
              </a:lnSpc>
              <a:spcBef>
                <a:spcPts val="5"/>
              </a:spcBef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Wingdings"/>
                <a:ea typeface="Wingdings"/>
                <a:cs typeface="Wingdings"/>
              </a:rPr>
              <a:t>n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支持私有云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、混合云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等部署方式;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635" algn="l" rtl="0" eaLnBrk="0">
              <a:lnSpc>
                <a:spcPts val="1695"/>
              </a:lnSpc>
              <a:spcBef>
                <a:spcPts val="430"/>
              </a:spcBef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Wingdings"/>
                <a:ea typeface="Wingdings"/>
                <a:cs typeface="Wingdings"/>
              </a:rPr>
              <a:t>n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支持接入ERP</a:t>
            </a:r>
            <a:r>
              <a:rPr sz="1400" kern="0" spc="-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、OA等系统；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532130" indent="-277495" algn="l" rtl="0" eaLnBrk="0">
              <a:lnSpc>
                <a:spcPct val="128000"/>
              </a:lnSpc>
              <a:spcBef>
                <a:spcPts val="1465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Wingdings"/>
                <a:ea typeface="Wingdings"/>
                <a:cs typeface="Wingdings"/>
              </a:rPr>
              <a:t>n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采用Spring</a:t>
            </a:r>
            <a:r>
              <a:rPr sz="1400" kern="0" spc="1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Cloud和Spring</a:t>
            </a:r>
            <a:r>
              <a:rPr sz="1400" kern="0" spc="1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Cloud Alib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aba微服务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架构</a:t>
            </a:r>
            <a:r>
              <a:rPr sz="1400" kern="0" spc="-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，支持集群化部署</a:t>
            </a:r>
            <a:r>
              <a:rPr sz="1400" kern="0" spc="-1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，提供高可用</a:t>
            </a:r>
            <a:r>
              <a:rPr sz="1400" kern="0" spc="-1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、高性能的应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用服务。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43560" indent="-288925" algn="l" rtl="0" eaLnBrk="0">
              <a:lnSpc>
                <a:spcPct val="124000"/>
              </a:lnSpc>
              <a:spcBef>
                <a:spcPts val="420"/>
              </a:spcBef>
            </a:pP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Wingdings"/>
                <a:ea typeface="Wingdings"/>
                <a:cs typeface="Wingdings"/>
              </a:rPr>
              <a:t>n 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使用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Redis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集群作为缓存层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，使用高吞吐量消息中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间件进行服务解耦，支撑海量并发读写压力。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532130" indent="-277495" algn="l" rtl="0" eaLnBrk="0">
              <a:lnSpc>
                <a:spcPct val="128000"/>
              </a:lnSpc>
              <a:spcBef>
                <a:spcPts val="1525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Wingdings"/>
                <a:ea typeface="Wingdings"/>
                <a:cs typeface="Wingdings"/>
              </a:rPr>
              <a:t>n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采用Docker容器技术和K8S容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器编排技术</a:t>
            </a:r>
            <a:r>
              <a:rPr sz="1400" kern="0" spc="-1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，支持应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用一键式部署</a:t>
            </a:r>
            <a:r>
              <a:rPr sz="1400" kern="0" spc="-1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，敏捷交付</a:t>
            </a:r>
            <a:r>
              <a:rPr sz="1400" kern="0" spc="-1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、弹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性扩容以及容灾的能        </a:t>
            </a:r>
            <a:r>
              <a:rPr sz="1400" kern="0" spc="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力。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0860" indent="-276225" algn="l" rtl="0" eaLnBrk="0">
              <a:lnSpc>
                <a:spcPct val="126000"/>
              </a:lnSpc>
              <a:spcBef>
                <a:spcPts val="0"/>
              </a:spcBef>
            </a:pP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Wingdings"/>
                <a:ea typeface="Wingdings"/>
                <a:cs typeface="Wingdings"/>
              </a:rPr>
              <a:t>n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使用云原生技术，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为业务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应用提供标准微服务的运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行</a:t>
            </a:r>
            <a:r>
              <a:rPr sz="1400" kern="0" spc="-1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、监控</a:t>
            </a:r>
            <a:r>
              <a:rPr sz="1400" kern="0" spc="-1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、治理平台</a:t>
            </a:r>
            <a:r>
              <a:rPr sz="1400" kern="0" spc="-1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，提供高效</a:t>
            </a:r>
            <a:r>
              <a:rPr sz="1400" kern="0" spc="-1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、高可靠的分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布式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系统，拥有极致的调度和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计算能力。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16" name="textbox 416"/>
          <p:cNvSpPr/>
          <p:nvPr/>
        </p:nvSpPr>
        <p:spPr>
          <a:xfrm>
            <a:off x="527265" y="359283"/>
            <a:ext cx="4928234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1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2.7/</a:t>
            </a:r>
            <a:r>
              <a:rPr sz="2300" b="1" kern="0" spc="2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1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实施规划安排  –</a:t>
            </a:r>
            <a:r>
              <a:rPr sz="2300" b="1" kern="0" spc="2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1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应用开</a:t>
            </a:r>
            <a:r>
              <a:rPr sz="2300" b="1" kern="0" spc="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发技术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18" name="textbox 418"/>
          <p:cNvSpPr/>
          <p:nvPr/>
        </p:nvSpPr>
        <p:spPr>
          <a:xfrm>
            <a:off x="471415" y="6254369"/>
            <a:ext cx="111442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14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ILl门l《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picture 4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97636" y="1094232"/>
            <a:ext cx="10271759" cy="3657600"/>
          </a:xfrm>
          <a:prstGeom prst="rect">
            <a:avLst/>
          </a:prstGeom>
        </p:spPr>
      </p:pic>
      <p:pic>
        <p:nvPicPr>
          <p:cNvPr id="422" name="picture 4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95375" y="4939665"/>
            <a:ext cx="5405754" cy="1686560"/>
          </a:xfrm>
          <a:prstGeom prst="rect">
            <a:avLst/>
          </a:prstGeom>
        </p:spPr>
      </p:pic>
      <p:pic>
        <p:nvPicPr>
          <p:cNvPr id="424" name="picture 4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121525" y="4921884"/>
            <a:ext cx="3970655" cy="1686661"/>
          </a:xfrm>
          <a:prstGeom prst="rect">
            <a:avLst/>
          </a:prstGeom>
        </p:spPr>
      </p:pic>
      <p:sp>
        <p:nvSpPr>
          <p:cNvPr id="426" name="textbox 426"/>
          <p:cNvSpPr/>
          <p:nvPr/>
        </p:nvSpPr>
        <p:spPr>
          <a:xfrm>
            <a:off x="1282411" y="5097916"/>
            <a:ext cx="5179059" cy="13188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225" algn="l" rtl="0" eaLnBrk="0">
              <a:lnSpc>
                <a:spcPts val="2020"/>
              </a:lnSpc>
            </a:pP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</a:t>
            </a:r>
            <a:r>
              <a:rPr sz="1500" kern="0" spc="-1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）系统间低耦合，</a:t>
            </a:r>
            <a:r>
              <a:rPr sz="1500" kern="0" spc="-3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互不影响；</a:t>
            </a:r>
            <a:endParaRPr sz="15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algn="l" rtl="0" eaLnBrk="0">
              <a:lnSpc>
                <a:spcPts val="2020"/>
              </a:lnSpc>
              <a:spcBef>
                <a:spcPts val="460"/>
              </a:spcBef>
            </a:pP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</a:t>
            </a:r>
            <a:r>
              <a:rPr sz="1500" kern="0" spc="-1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）数据同步可靠：</a:t>
            </a:r>
            <a:r>
              <a:rPr sz="1500" kern="0" spc="-1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内置同步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数据库和异常处理模块；</a:t>
            </a:r>
            <a:endParaRPr sz="15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2020"/>
              </a:lnSpc>
              <a:spcBef>
                <a:spcPts val="0"/>
              </a:spcBef>
            </a:pP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</a:t>
            </a:r>
            <a:r>
              <a:rPr sz="1500" kern="0" spc="-1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）</a:t>
            </a:r>
            <a:r>
              <a:rPr sz="1500" kern="0" spc="-3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图形化监控页面：</a:t>
            </a:r>
            <a:r>
              <a:rPr sz="1500" kern="0" spc="-2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实时查看数据同步状态和历史日志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；</a:t>
            </a:r>
            <a:endParaRPr sz="15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28" name="textbox 428"/>
          <p:cNvSpPr/>
          <p:nvPr/>
        </p:nvSpPr>
        <p:spPr>
          <a:xfrm>
            <a:off x="7262914" y="5097839"/>
            <a:ext cx="1894204" cy="13188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20"/>
              </a:lnSpc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4</a:t>
            </a:r>
            <a:r>
              <a:rPr sz="1500" kern="0" spc="-1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）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API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接口实时推送</a:t>
            </a:r>
            <a:endParaRPr sz="15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" algn="l" rtl="0" eaLnBrk="0">
              <a:lnSpc>
                <a:spcPts val="2020"/>
              </a:lnSpc>
              <a:spcBef>
                <a:spcPts val="460"/>
              </a:spcBef>
            </a:pP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5</a:t>
            </a:r>
            <a:r>
              <a:rPr sz="1500" kern="0" spc="-2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）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API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定期同步</a:t>
            </a:r>
            <a:endParaRPr sz="15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145" algn="l" rtl="0" eaLnBrk="0">
              <a:lnSpc>
                <a:spcPts val="2020"/>
              </a:lnSpc>
              <a:spcBef>
                <a:spcPts val="0"/>
              </a:spcBef>
            </a:pP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6</a:t>
            </a:r>
            <a:r>
              <a:rPr sz="1500" kern="0" spc="-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）</a:t>
            </a:r>
            <a:r>
              <a:rPr sz="1500" kern="0" spc="-3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中间表定期同步</a:t>
            </a:r>
            <a:endParaRPr sz="15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30" name="textbox 430"/>
          <p:cNvSpPr/>
          <p:nvPr/>
        </p:nvSpPr>
        <p:spPr>
          <a:xfrm>
            <a:off x="805078" y="502869"/>
            <a:ext cx="5118734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8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</a:t>
            </a:r>
            <a:r>
              <a:rPr sz="2300" b="1" kern="0" spc="-20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8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.</a:t>
            </a:r>
            <a:r>
              <a:rPr sz="2300" b="1" kern="0" spc="-24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8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7</a:t>
            </a:r>
            <a:r>
              <a:rPr sz="2300" b="1" kern="0" spc="-3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8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/  </a:t>
            </a:r>
            <a:r>
              <a:rPr sz="2300" b="1" kern="0" spc="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实施规划安排  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–</a:t>
            </a:r>
            <a:r>
              <a:rPr sz="2300" b="1" kern="0" spc="2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应用开发技术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32" name="textbox 432"/>
          <p:cNvSpPr/>
          <p:nvPr/>
        </p:nvSpPr>
        <p:spPr>
          <a:xfrm>
            <a:off x="1202436" y="2555747"/>
            <a:ext cx="784859" cy="323215"/>
          </a:xfrm>
          <a:prstGeom prst="rect">
            <a:avLst/>
          </a:prstGeom>
          <a:solidFill>
            <a:srgbClr val="66666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4625" algn="l" rtl="0" eaLnBrk="0">
              <a:lnSpc>
                <a:spcPct val="84000"/>
              </a:lnSpc>
              <a:spcBef>
                <a:spcPts val="0"/>
              </a:spcBef>
            </a:pPr>
            <a:r>
              <a:rPr sz="1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ERP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4" name="textbox 434"/>
          <p:cNvSpPr/>
          <p:nvPr/>
        </p:nvSpPr>
        <p:spPr>
          <a:xfrm>
            <a:off x="1202436" y="1482852"/>
            <a:ext cx="784859" cy="312420"/>
          </a:xfrm>
          <a:prstGeom prst="rect">
            <a:avLst/>
          </a:prstGeom>
          <a:solidFill>
            <a:srgbClr val="66666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4625" algn="l" rtl="0" eaLnBrk="0">
              <a:lnSpc>
                <a:spcPct val="84000"/>
              </a:lnSpc>
              <a:spcBef>
                <a:spcPts val="0"/>
              </a:spcBef>
            </a:pPr>
            <a:r>
              <a:rPr sz="1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ERP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6" name="textbox 436"/>
          <p:cNvSpPr/>
          <p:nvPr/>
        </p:nvSpPr>
        <p:spPr>
          <a:xfrm>
            <a:off x="1202436" y="2023871"/>
            <a:ext cx="784859" cy="300354"/>
          </a:xfrm>
          <a:prstGeom prst="rect">
            <a:avLst/>
          </a:prstGeom>
          <a:solidFill>
            <a:srgbClr val="66666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4625" algn="l" rtl="0" eaLnBrk="0">
              <a:lnSpc>
                <a:spcPct val="84000"/>
              </a:lnSpc>
              <a:spcBef>
                <a:spcPts val="5"/>
              </a:spcBef>
            </a:pPr>
            <a:r>
              <a:rPr sz="1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ERP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8" name="textbox 438"/>
          <p:cNvSpPr/>
          <p:nvPr/>
        </p:nvSpPr>
        <p:spPr>
          <a:xfrm>
            <a:off x="1202436" y="3099816"/>
            <a:ext cx="784859" cy="288290"/>
          </a:xfrm>
          <a:prstGeom prst="rect">
            <a:avLst/>
          </a:prstGeom>
          <a:solidFill>
            <a:srgbClr val="66666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6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4625" algn="l" rtl="0" eaLnBrk="0">
              <a:lnSpc>
                <a:spcPct val="84000"/>
              </a:lnSpc>
              <a:spcBef>
                <a:spcPts val="5"/>
              </a:spcBef>
            </a:pPr>
            <a:r>
              <a:rPr sz="1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ERP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0" name="textbox 440"/>
          <p:cNvSpPr/>
          <p:nvPr/>
        </p:nvSpPr>
        <p:spPr>
          <a:xfrm>
            <a:off x="1202436" y="4174235"/>
            <a:ext cx="784859" cy="288290"/>
          </a:xfrm>
          <a:prstGeom prst="rect">
            <a:avLst/>
          </a:prstGeom>
          <a:solidFill>
            <a:srgbClr val="66666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4625" algn="l" rtl="0" eaLnBrk="0">
              <a:lnSpc>
                <a:spcPct val="84000"/>
              </a:lnSpc>
              <a:spcBef>
                <a:spcPts val="0"/>
              </a:spcBef>
            </a:pPr>
            <a:r>
              <a:rPr sz="1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ERP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2" name="textbox 442"/>
          <p:cNvSpPr/>
          <p:nvPr/>
        </p:nvSpPr>
        <p:spPr>
          <a:xfrm>
            <a:off x="1202436" y="3642359"/>
            <a:ext cx="784859" cy="268604"/>
          </a:xfrm>
          <a:prstGeom prst="rect">
            <a:avLst/>
          </a:prstGeom>
          <a:solidFill>
            <a:srgbClr val="66666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4625" algn="l" rtl="0" eaLnBrk="0">
              <a:lnSpc>
                <a:spcPct val="84000"/>
              </a:lnSpc>
              <a:spcBef>
                <a:spcPts val="0"/>
              </a:spcBef>
            </a:pPr>
            <a:r>
              <a:rPr sz="1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ERP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4" name="table 444"/>
          <p:cNvGraphicFramePr>
            <a:graphicFrameLocks noGrp="1"/>
          </p:cNvGraphicFramePr>
          <p:nvPr/>
        </p:nvGraphicFramePr>
        <p:xfrm>
          <a:off x="499109" y="979170"/>
          <a:ext cx="10871200" cy="4679315"/>
        </p:xfrm>
        <a:graphic>
          <a:graphicData uri="http://schemas.openxmlformats.org/drawingml/2006/table">
            <a:tbl>
              <a:tblPr/>
              <a:tblGrid>
                <a:gridCol w="1405255"/>
                <a:gridCol w="2037080"/>
                <a:gridCol w="6287770"/>
                <a:gridCol w="1141095"/>
              </a:tblGrid>
              <a:tr h="4749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449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服务质量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96E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IaaS 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SLA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：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99.5%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</a:t>
                      </a:r>
                      <a:r>
                        <a:rPr sz="1200" b="1" kern="0" spc="-2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中小升级平滑无感</a:t>
                      </a:r>
                      <a:r>
                        <a:rPr sz="1200" b="1" kern="0" spc="-1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，大版本大型升级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小时内</a:t>
                      </a:r>
                      <a:r>
                        <a:rPr sz="1200" b="1" kern="0" spc="-1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。内网网络</a:t>
                      </a: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质量通畅时，体验流畅</a:t>
                      </a:r>
                      <a:r>
                        <a:rPr sz="1200" b="1" kern="0" spc="-1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。数据按天备份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96E6"/>
                    </a:solidFill>
                  </a:tcPr>
                </a:tc>
                <a:tc h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96E6"/>
                    </a:solidFill>
                  </a:tcPr>
                </a:tc>
                <a:tc h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96E6"/>
                    </a:solidFill>
                  </a:tcPr>
                </a:tc>
              </a:tr>
              <a:tr h="3638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943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类型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9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6334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配置要求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96E6"/>
                    </a:solidFill>
                  </a:tcPr>
                </a:tc>
                <a:tc h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9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783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数量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96E6"/>
                    </a:solidFill>
                  </a:tcPr>
                </a:tc>
              </a:tr>
              <a:tr h="357504"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7025" algn="l" rtl="0" eaLnBrk="0">
                        <a:lnSpc>
                          <a:spcPct val="84000"/>
                        </a:lnSpc>
                      </a:pPr>
                      <a:r>
                        <a:rPr sz="1200" b="1" kern="0" spc="-1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本地化部署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481965" indent="-221615" algn="l" rtl="0" eaLnBrk="0">
                        <a:lnSpc>
                          <a:spcPct val="105000"/>
                        </a:lnSpc>
                        <a:spcBef>
                          <a:spcPts val="20"/>
                        </a:spcBef>
                      </a:pPr>
                      <a:r>
                        <a:rPr sz="1200" kern="0" spc="-11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（裸金属实体服</a:t>
                      </a:r>
                      <a:r>
                        <a:rPr sz="1200" kern="0" spc="1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1200" kern="0" spc="-2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务器）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5020" algn="l" rtl="0" eaLnBrk="0">
                        <a:lnSpc>
                          <a:spcPct val="86000"/>
                        </a:lnSpc>
                      </a:pPr>
                      <a:r>
                        <a:rPr sz="1200" kern="0" spc="-2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服务器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15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CPU</a:t>
                      </a:r>
                      <a:r>
                        <a:rPr sz="900" kern="0" spc="12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：</a:t>
                      </a:r>
                      <a:r>
                        <a:rPr sz="900" kern="0" spc="-13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900" kern="0" spc="12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48核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5145" algn="l" rtl="0" eaLnBrk="0">
                        <a:lnSpc>
                          <a:spcPct val="81000"/>
                        </a:lnSpc>
                      </a:pPr>
                      <a:r>
                        <a:rPr sz="1200" kern="0" spc="-2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504"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985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内存：</a:t>
                      </a:r>
                      <a:r>
                        <a:rPr sz="1200" kern="0" spc="-19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192GB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700"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461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硬盘：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95885" algn="l" rtl="0" eaLnBrk="0">
                        <a:lnSpc>
                          <a:spcPts val="1520"/>
                        </a:lnSpc>
                        <a:spcBef>
                          <a:spcPts val="260"/>
                        </a:spcBef>
                      </a:pPr>
                      <a:r>
                        <a:rPr sz="1200" kern="0" spc="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企业级高速机械硬盘</a:t>
                      </a:r>
                      <a:r>
                        <a:rPr sz="1200" kern="0" spc="15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15K</a:t>
                      </a:r>
                      <a:r>
                        <a:rPr sz="1200" kern="0" spc="12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rai</a:t>
                      </a:r>
                      <a:r>
                        <a:rPr sz="1200" kern="0" spc="-1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d5（iops能达到300+且</a:t>
                      </a:r>
                      <a:r>
                        <a:rPr sz="1200" kern="0" spc="11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io延迟20ms以内）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98425" algn="l" rtl="0" eaLnBrk="0">
                        <a:lnSpc>
                          <a:spcPts val="1550"/>
                        </a:lnSpc>
                      </a:pPr>
                      <a:r>
                        <a:rPr sz="1200" kern="0" spc="-4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或</a:t>
                      </a:r>
                      <a:r>
                        <a:rPr sz="1200" kern="0" spc="16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4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固态硬盘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969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首次部署可用容量2T，后</a:t>
                      </a:r>
                      <a:r>
                        <a:rPr sz="1200" kern="0" spc="-1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续按需加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504"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315" algn="l" rtl="0" eaLnBrk="0">
                        <a:lnSpc>
                          <a:spcPts val="152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网卡：万兆（千兆）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769"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605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交换机</a:t>
                      </a:r>
                      <a:r>
                        <a:rPr sz="1200" kern="0" spc="-20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、路由等设备需求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l" rtl="0" eaLnBrk="0">
                        <a:lnSpc>
                          <a:spcPts val="152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万兆（千兆）交换机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467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139"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830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云端部署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1620" indent="-97155" algn="l" rtl="0" eaLnBrk="0">
                        <a:lnSpc>
                          <a:spcPct val="106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云服务器（阿里云</a:t>
                      </a:r>
                      <a:r>
                        <a:rPr sz="1200" kern="0" spc="16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天翼云</a:t>
                      </a:r>
                      <a:r>
                        <a:rPr sz="1200" kern="0" spc="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</a:t>
                      </a:r>
                      <a:r>
                        <a:rPr sz="1200" kern="0" spc="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微软azure云 华为云）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842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CPU</a:t>
                      </a:r>
                      <a:r>
                        <a:rPr sz="1200" kern="0" spc="2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：48核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5145" algn="l" rtl="0" eaLnBrk="0">
                        <a:lnSpc>
                          <a:spcPct val="81000"/>
                        </a:lnSpc>
                      </a:pPr>
                      <a:r>
                        <a:rPr sz="1200" kern="0" spc="-2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504"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985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内存：</a:t>
                      </a:r>
                      <a:r>
                        <a:rPr sz="1200" kern="0" spc="-19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192GB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461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200" kern="0" spc="1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硬盘：</a:t>
                      </a:r>
                      <a:r>
                        <a:rPr sz="1200" kern="0" spc="-22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1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100G 系统盘，数</a:t>
                      </a:r>
                      <a:r>
                        <a:rPr sz="1200" kern="0" spc="0" dirty="0">
                          <a:solidFill>
                            <a:srgbClr val="373C43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据盘2T， 后续按需扩容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46" name="textbox 446"/>
          <p:cNvSpPr/>
          <p:nvPr/>
        </p:nvSpPr>
        <p:spPr>
          <a:xfrm>
            <a:off x="527265" y="359283"/>
            <a:ext cx="5338445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1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2.7/  实施规划安排  –</a:t>
            </a:r>
            <a:r>
              <a:rPr sz="2300" b="1" kern="0" spc="2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1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服务器</a:t>
            </a:r>
            <a:r>
              <a:rPr sz="2300" b="1" kern="0" spc="1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投入预估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48" name="textbox 448"/>
          <p:cNvSpPr/>
          <p:nvPr/>
        </p:nvSpPr>
        <p:spPr>
          <a:xfrm>
            <a:off x="471415" y="5834474"/>
            <a:ext cx="3264534" cy="594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8260" algn="l" rtl="0" eaLnBrk="0">
              <a:lnSpc>
                <a:spcPct val="97000"/>
              </a:lnSpc>
            </a:pPr>
            <a:r>
              <a:rPr sz="1400" b="1" kern="0" spc="-10" dirty="0">
                <a:solidFill>
                  <a:srgbClr val="007FC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注：</a:t>
            </a:r>
            <a:r>
              <a:rPr sz="1400" b="1" kern="0" spc="-230" dirty="0">
                <a:solidFill>
                  <a:srgbClr val="007FC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10" dirty="0">
                <a:solidFill>
                  <a:srgbClr val="007FC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私有化部署与公有云部署二选一即可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14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ILl门l《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picture 4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800166" y="1381800"/>
            <a:ext cx="4143711" cy="4246322"/>
          </a:xfrm>
          <a:prstGeom prst="rect">
            <a:avLst/>
          </a:prstGeom>
        </p:spPr>
      </p:pic>
      <p:sp>
        <p:nvSpPr>
          <p:cNvPr id="452" name="textbox 452"/>
          <p:cNvSpPr/>
          <p:nvPr/>
        </p:nvSpPr>
        <p:spPr>
          <a:xfrm>
            <a:off x="4870437" y="1978164"/>
            <a:ext cx="1921510" cy="269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75" algn="l" rtl="0" eaLnBrk="0">
              <a:lnSpc>
                <a:spcPct val="89000"/>
              </a:lnSpc>
            </a:pPr>
            <a:r>
              <a:rPr sz="2000" b="1" kern="0" spc="60" dirty="0">
                <a:solidFill>
                  <a:srgbClr val="A6A6A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1/ </a:t>
            </a:r>
            <a:r>
              <a:rPr sz="2000" b="1" kern="0" spc="60" dirty="0">
                <a:solidFill>
                  <a:srgbClr val="A6A6A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行业优势对比</a:t>
            </a:r>
            <a:endParaRPr sz="20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4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algn="l" rtl="0" eaLnBrk="0">
              <a:lnSpc>
                <a:spcPct val="90000"/>
              </a:lnSpc>
              <a:spcBef>
                <a:spcPts val="610"/>
              </a:spcBef>
            </a:pPr>
            <a:r>
              <a:rPr sz="2000" b="1" kern="0" spc="70" dirty="0">
                <a:solidFill>
                  <a:srgbClr val="A6A6A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2/ </a:t>
            </a:r>
            <a:r>
              <a:rPr sz="2000" b="1" kern="0" spc="70" dirty="0">
                <a:solidFill>
                  <a:srgbClr val="A6A6A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方案规划说明</a:t>
            </a:r>
            <a:endParaRPr sz="20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4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145" algn="l" rtl="0" eaLnBrk="0">
              <a:lnSpc>
                <a:spcPct val="90000"/>
              </a:lnSpc>
              <a:spcBef>
                <a:spcPts val="600"/>
              </a:spcBef>
            </a:pPr>
            <a:r>
              <a:rPr sz="2000" b="1" kern="0" spc="70" dirty="0">
                <a:solidFill>
                  <a:srgbClr val="0081C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3/ </a:t>
            </a:r>
            <a:r>
              <a:rPr sz="2000" b="1" kern="0" spc="7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项目实施效果</a:t>
            </a:r>
            <a:endParaRPr sz="20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4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  <a:spcBef>
                <a:spcPts val="5"/>
              </a:spcBef>
            </a:pPr>
            <a:r>
              <a:rPr sz="2000" b="1" kern="0" spc="70" dirty="0">
                <a:solidFill>
                  <a:srgbClr val="A6A6A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4/ </a:t>
            </a:r>
            <a:r>
              <a:rPr sz="2000" b="1" kern="0" spc="70" dirty="0">
                <a:solidFill>
                  <a:srgbClr val="A6A6A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实施规划安排</a:t>
            </a:r>
            <a:endParaRPr sz="20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454" name="picture 4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04932" y="6024020"/>
            <a:ext cx="1468800" cy="337624"/>
          </a:xfrm>
          <a:prstGeom prst="rect">
            <a:avLst/>
          </a:prstGeom>
        </p:spPr>
      </p:pic>
      <p:pic>
        <p:nvPicPr>
          <p:cNvPr id="456" name="picture 4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04268" y="512317"/>
            <a:ext cx="1432444" cy="343351"/>
          </a:xfrm>
          <a:prstGeom prst="rect">
            <a:avLst/>
          </a:prstGeom>
        </p:spPr>
      </p:pic>
      <p:pic>
        <p:nvPicPr>
          <p:cNvPr id="458" name="picture 4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787519" y="6021746"/>
            <a:ext cx="916544" cy="33671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picture 4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122919" y="1515109"/>
            <a:ext cx="3474720" cy="1935480"/>
          </a:xfrm>
          <a:prstGeom prst="rect">
            <a:avLst/>
          </a:prstGeom>
        </p:spPr>
      </p:pic>
      <p:graphicFrame>
        <p:nvGraphicFramePr>
          <p:cNvPr id="462" name="table 462"/>
          <p:cNvGraphicFramePr>
            <a:graphicFrameLocks noGrp="1"/>
          </p:cNvGraphicFramePr>
          <p:nvPr/>
        </p:nvGraphicFramePr>
        <p:xfrm>
          <a:off x="5987033" y="4124705"/>
          <a:ext cx="3329940" cy="1804035"/>
        </p:xfrm>
        <a:graphic>
          <a:graphicData uri="http://schemas.openxmlformats.org/drawingml/2006/table">
            <a:tbl>
              <a:tblPr/>
              <a:tblGrid>
                <a:gridCol w="3329940"/>
              </a:tblGrid>
              <a:tr h="17976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64" name="table 464"/>
          <p:cNvGraphicFramePr>
            <a:graphicFrameLocks noGrp="1"/>
          </p:cNvGraphicFramePr>
          <p:nvPr/>
        </p:nvGraphicFramePr>
        <p:xfrm>
          <a:off x="552450" y="1553717"/>
          <a:ext cx="3335654" cy="1769109"/>
        </p:xfrm>
        <a:graphic>
          <a:graphicData uri="http://schemas.openxmlformats.org/drawingml/2006/table">
            <a:tbl>
              <a:tblPr/>
              <a:tblGrid>
                <a:gridCol w="3335654"/>
              </a:tblGrid>
              <a:tr h="17627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66" name="picture 4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006083" y="4143755"/>
            <a:ext cx="3291840" cy="1766316"/>
          </a:xfrm>
          <a:prstGeom prst="rect">
            <a:avLst/>
          </a:prstGeom>
        </p:spPr>
      </p:pic>
      <p:pic>
        <p:nvPicPr>
          <p:cNvPr id="468" name="picture 4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1500" y="1572767"/>
            <a:ext cx="3297935" cy="1731264"/>
          </a:xfrm>
          <a:prstGeom prst="rect">
            <a:avLst/>
          </a:prstGeom>
        </p:spPr>
      </p:pic>
      <p:pic>
        <p:nvPicPr>
          <p:cNvPr id="470" name="picture 4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856988" y="1589532"/>
            <a:ext cx="2532888" cy="1802891"/>
          </a:xfrm>
          <a:prstGeom prst="rect">
            <a:avLst/>
          </a:prstGeom>
        </p:spPr>
      </p:pic>
      <p:pic>
        <p:nvPicPr>
          <p:cNvPr id="472" name="picture 4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943100" y="4162043"/>
            <a:ext cx="2537459" cy="1787651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 rot="21600000">
            <a:off x="996696" y="3576828"/>
            <a:ext cx="4209287" cy="437388"/>
            <a:chOff x="0" y="0"/>
            <a:chExt cx="4209287" cy="437388"/>
          </a:xfrm>
        </p:grpSpPr>
        <p:grpSp>
          <p:nvGrpSpPr>
            <p:cNvPr id="20" name="group 20"/>
            <p:cNvGrpSpPr/>
            <p:nvPr/>
          </p:nvGrpSpPr>
          <p:grpSpPr>
            <a:xfrm rot="21600000">
              <a:off x="0" y="0"/>
              <a:ext cx="4209287" cy="437388"/>
              <a:chOff x="0" y="0"/>
              <a:chExt cx="4209287" cy="437388"/>
            </a:xfrm>
          </p:grpSpPr>
          <p:sp>
            <p:nvSpPr>
              <p:cNvPr id="474" name="path 474"/>
              <p:cNvSpPr/>
              <p:nvPr/>
            </p:nvSpPr>
            <p:spPr>
              <a:xfrm>
                <a:off x="0" y="0"/>
                <a:ext cx="559308" cy="416052"/>
              </a:xfrm>
              <a:custGeom>
                <a:avLst/>
                <a:gdLst/>
                <a:ahLst/>
                <a:cxnLst/>
                <a:rect l="0" t="0" r="0" b="0"/>
                <a:pathLst>
                  <a:path w="880" h="655">
                    <a:moveTo>
                      <a:pt x="0" y="0"/>
                    </a:moveTo>
                    <a:lnTo>
                      <a:pt x="880" y="0"/>
                    </a:lnTo>
                    <a:lnTo>
                      <a:pt x="880" y="655"/>
                    </a:lnTo>
                    <a:lnTo>
                      <a:pt x="0" y="6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FC9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6" name="path 476"/>
              <p:cNvSpPr/>
              <p:nvPr/>
            </p:nvSpPr>
            <p:spPr>
              <a:xfrm>
                <a:off x="559307" y="4571"/>
                <a:ext cx="3649979" cy="432816"/>
              </a:xfrm>
              <a:custGeom>
                <a:avLst/>
                <a:gdLst/>
                <a:ahLst/>
                <a:cxnLst/>
                <a:rect l="0" t="0" r="0" b="0"/>
                <a:pathLst>
                  <a:path w="5747" h="681">
                    <a:moveTo>
                      <a:pt x="0" y="0"/>
                    </a:moveTo>
                    <a:lnTo>
                      <a:pt x="5747" y="0"/>
                    </a:lnTo>
                    <a:lnTo>
                      <a:pt x="5747" y="681"/>
                    </a:lnTo>
                    <a:lnTo>
                      <a:pt x="0" y="6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F2F2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78" name="textbox 478"/>
            <p:cNvSpPr/>
            <p:nvPr/>
          </p:nvSpPr>
          <p:spPr>
            <a:xfrm>
              <a:off x="-12700" y="-12700"/>
              <a:ext cx="4234815" cy="5035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15900" algn="l" rtl="0" eaLnBrk="0">
                <a:lnSpc>
                  <a:spcPct val="94000"/>
                </a:lnSpc>
                <a:spcBef>
                  <a:spcPts val="5"/>
                </a:spcBef>
              </a:pPr>
              <a:r>
                <a:rPr sz="23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       </a:t>
              </a:r>
              <a:r>
                <a:rPr sz="1700" b="1" kern="0" spc="5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工序检验，</a:t>
              </a:r>
              <a:r>
                <a:rPr sz="1700" b="1" kern="0" spc="-20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1700" b="1" kern="0" spc="5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防止跳/漏序加工</a:t>
              </a:r>
              <a:endParaRPr sz="1700" dirty="0">
                <a:latin typeface="微软雅黑"/>
                <a:ea typeface="微软雅黑"/>
                <a:cs typeface="微软雅黑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458723" y="903732"/>
            <a:ext cx="3590544" cy="437388"/>
            <a:chOff x="0" y="0"/>
            <a:chExt cx="3590544" cy="437388"/>
          </a:xfrm>
        </p:grpSpPr>
        <p:grpSp>
          <p:nvGrpSpPr>
            <p:cNvPr id="24" name="group 24"/>
            <p:cNvGrpSpPr/>
            <p:nvPr/>
          </p:nvGrpSpPr>
          <p:grpSpPr>
            <a:xfrm rot="21600000">
              <a:off x="0" y="0"/>
              <a:ext cx="3590544" cy="437388"/>
              <a:chOff x="0" y="0"/>
              <a:chExt cx="3590544" cy="437388"/>
            </a:xfrm>
          </p:grpSpPr>
          <p:sp>
            <p:nvSpPr>
              <p:cNvPr id="480" name="path 480"/>
              <p:cNvSpPr/>
              <p:nvPr/>
            </p:nvSpPr>
            <p:spPr>
              <a:xfrm>
                <a:off x="0" y="0"/>
                <a:ext cx="477012" cy="416051"/>
              </a:xfrm>
              <a:custGeom>
                <a:avLst/>
                <a:gdLst/>
                <a:ahLst/>
                <a:cxnLst/>
                <a:rect l="0" t="0" r="0" b="0"/>
                <a:pathLst>
                  <a:path w="751" h="655">
                    <a:moveTo>
                      <a:pt x="0" y="0"/>
                    </a:moveTo>
                    <a:lnTo>
                      <a:pt x="751" y="0"/>
                    </a:lnTo>
                    <a:lnTo>
                      <a:pt x="751" y="655"/>
                    </a:lnTo>
                    <a:lnTo>
                      <a:pt x="0" y="6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FC9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2" name="path 482"/>
              <p:cNvSpPr/>
              <p:nvPr/>
            </p:nvSpPr>
            <p:spPr>
              <a:xfrm>
                <a:off x="477012" y="4571"/>
                <a:ext cx="3113532" cy="432816"/>
              </a:xfrm>
              <a:custGeom>
                <a:avLst/>
                <a:gdLst/>
                <a:ahLst/>
                <a:cxnLst/>
                <a:rect l="0" t="0" r="0" b="0"/>
                <a:pathLst>
                  <a:path w="4903" h="681">
                    <a:moveTo>
                      <a:pt x="0" y="0"/>
                    </a:moveTo>
                    <a:lnTo>
                      <a:pt x="4903" y="0"/>
                    </a:lnTo>
                    <a:lnTo>
                      <a:pt x="4903" y="681"/>
                    </a:lnTo>
                    <a:lnTo>
                      <a:pt x="0" y="6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F2F2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84" name="textbox 484"/>
            <p:cNvSpPr/>
            <p:nvPr/>
          </p:nvSpPr>
          <p:spPr>
            <a:xfrm>
              <a:off x="-12700" y="-12700"/>
              <a:ext cx="3616325" cy="5022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2405" algn="l" rtl="0" eaLnBrk="0">
                <a:lnSpc>
                  <a:spcPct val="74000"/>
                </a:lnSpc>
                <a:spcBef>
                  <a:spcPts val="5"/>
                </a:spcBef>
              </a:pPr>
              <a:r>
                <a:rPr sz="3500" b="1" kern="0" spc="40" baseline="-60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r>
                <a:rPr sz="2200" b="1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700" b="1" kern="0" spc="4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排产派工至班次</a:t>
              </a:r>
              <a:r>
                <a:rPr sz="1700" b="1" kern="0" spc="-17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 </a:t>
              </a:r>
              <a:r>
                <a:rPr sz="1700" b="1" kern="0" spc="4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、</a:t>
              </a:r>
              <a:r>
                <a:rPr sz="1700" b="1" kern="0" spc="3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设备</a:t>
              </a:r>
              <a:endParaRPr sz="1700" dirty="0">
                <a:latin typeface="微软雅黑"/>
                <a:ea typeface="微软雅黑"/>
                <a:cs typeface="微软雅黑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 rot="21600000">
            <a:off x="8133588" y="903732"/>
            <a:ext cx="3454907" cy="437388"/>
            <a:chOff x="0" y="0"/>
            <a:chExt cx="3454907" cy="437388"/>
          </a:xfrm>
        </p:grpSpPr>
        <p:grpSp>
          <p:nvGrpSpPr>
            <p:cNvPr id="28" name="group 28"/>
            <p:cNvGrpSpPr/>
            <p:nvPr/>
          </p:nvGrpSpPr>
          <p:grpSpPr>
            <a:xfrm rot="21600000">
              <a:off x="0" y="0"/>
              <a:ext cx="3454907" cy="437388"/>
              <a:chOff x="0" y="0"/>
              <a:chExt cx="3454907" cy="437388"/>
            </a:xfrm>
          </p:grpSpPr>
          <p:sp>
            <p:nvSpPr>
              <p:cNvPr id="486" name="path 486"/>
              <p:cNvSpPr/>
              <p:nvPr/>
            </p:nvSpPr>
            <p:spPr>
              <a:xfrm>
                <a:off x="0" y="0"/>
                <a:ext cx="512064" cy="416051"/>
              </a:xfrm>
              <a:custGeom>
                <a:avLst/>
                <a:gdLst/>
                <a:ahLst/>
                <a:cxnLst/>
                <a:rect l="0" t="0" r="0" b="0"/>
                <a:pathLst>
                  <a:path w="806" h="655">
                    <a:moveTo>
                      <a:pt x="0" y="0"/>
                    </a:moveTo>
                    <a:lnTo>
                      <a:pt x="806" y="0"/>
                    </a:lnTo>
                    <a:lnTo>
                      <a:pt x="806" y="655"/>
                    </a:lnTo>
                    <a:lnTo>
                      <a:pt x="0" y="6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FC9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8" name="path 488"/>
              <p:cNvSpPr/>
              <p:nvPr/>
            </p:nvSpPr>
            <p:spPr>
              <a:xfrm>
                <a:off x="512064" y="4571"/>
                <a:ext cx="2942843" cy="432816"/>
              </a:xfrm>
              <a:custGeom>
                <a:avLst/>
                <a:gdLst/>
                <a:ahLst/>
                <a:cxnLst/>
                <a:rect l="0" t="0" r="0" b="0"/>
                <a:pathLst>
                  <a:path w="4634" h="681">
                    <a:moveTo>
                      <a:pt x="0" y="0"/>
                    </a:moveTo>
                    <a:lnTo>
                      <a:pt x="4634" y="0"/>
                    </a:lnTo>
                    <a:lnTo>
                      <a:pt x="4634" y="681"/>
                    </a:lnTo>
                    <a:lnTo>
                      <a:pt x="0" y="6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F2F2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90" name="textbox 490"/>
            <p:cNvSpPr/>
            <p:nvPr/>
          </p:nvSpPr>
          <p:spPr>
            <a:xfrm>
              <a:off x="-12700" y="-12700"/>
              <a:ext cx="3480434" cy="5016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6850" algn="l" rtl="0" eaLnBrk="0">
                <a:lnSpc>
                  <a:spcPct val="75000"/>
                </a:lnSpc>
                <a:spcBef>
                  <a:spcPts val="5"/>
                </a:spcBef>
              </a:pPr>
              <a:r>
                <a:rPr sz="3500" b="1" kern="0" spc="50" baseline="-40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22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700" b="1" kern="0" spc="5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实时获取完工数据</a:t>
              </a:r>
              <a:endParaRPr sz="1700" dirty="0">
                <a:latin typeface="微软雅黑"/>
                <a:ea typeface="微软雅黑"/>
                <a:cs typeface="微软雅黑"/>
              </a:endParaRPr>
            </a:p>
          </p:txBody>
        </p:sp>
      </p:grpSp>
      <p:sp>
        <p:nvSpPr>
          <p:cNvPr id="492" name="textbox 492"/>
          <p:cNvSpPr/>
          <p:nvPr/>
        </p:nvSpPr>
        <p:spPr>
          <a:xfrm>
            <a:off x="6172200" y="3576828"/>
            <a:ext cx="3458209" cy="431800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43915" algn="l" rtl="0" eaLnBrk="0">
              <a:lnSpc>
                <a:spcPct val="91000"/>
              </a:lnSpc>
            </a:pPr>
            <a:r>
              <a:rPr sz="1700" b="1" kern="0" spc="2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测试结果完整性</a:t>
            </a:r>
            <a:endParaRPr sz="17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94" name="textbox 494"/>
          <p:cNvSpPr/>
          <p:nvPr/>
        </p:nvSpPr>
        <p:spPr>
          <a:xfrm>
            <a:off x="424751" y="288163"/>
            <a:ext cx="3404234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3.1/ 解决方案</a:t>
            </a:r>
            <a:r>
              <a:rPr sz="2300" b="1" kern="0" spc="2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</a:t>
            </a:r>
            <a:r>
              <a:rPr sz="2300" kern="0" spc="2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计划报工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96" name="textbox 496"/>
          <p:cNvSpPr/>
          <p:nvPr/>
        </p:nvSpPr>
        <p:spPr>
          <a:xfrm>
            <a:off x="4872228" y="903732"/>
            <a:ext cx="2949575" cy="431800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67360" algn="l" rtl="0" eaLnBrk="0">
              <a:lnSpc>
                <a:spcPct val="91000"/>
              </a:lnSpc>
              <a:spcBef>
                <a:spcPts val="5"/>
              </a:spcBef>
            </a:pPr>
            <a:r>
              <a:rPr sz="1700" b="1" kern="0" spc="2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智能终端切换计划</a:t>
            </a:r>
            <a:endParaRPr sz="1700" dirty="0">
              <a:latin typeface="微软雅黑"/>
              <a:ea typeface="微软雅黑"/>
              <a:cs typeface="微软雅黑"/>
            </a:endParaRPr>
          </a:p>
        </p:txBody>
      </p:sp>
      <p:grpSp>
        <p:nvGrpSpPr>
          <p:cNvPr id="30" name="group 30"/>
          <p:cNvGrpSpPr/>
          <p:nvPr/>
        </p:nvGrpSpPr>
        <p:grpSpPr>
          <a:xfrm rot="21600000">
            <a:off x="5596128" y="3575303"/>
            <a:ext cx="577596" cy="432815"/>
            <a:chOff x="0" y="0"/>
            <a:chExt cx="577596" cy="432815"/>
          </a:xfrm>
        </p:grpSpPr>
        <p:sp>
          <p:nvSpPr>
            <p:cNvPr id="498" name="rect 498"/>
            <p:cNvSpPr/>
            <p:nvPr/>
          </p:nvSpPr>
          <p:spPr>
            <a:xfrm>
              <a:off x="0" y="0"/>
              <a:ext cx="577596" cy="432815"/>
            </a:xfrm>
            <a:prstGeom prst="rect">
              <a:avLst/>
            </a:prstGeom>
            <a:solidFill>
              <a:srgbClr val="66B3D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00" name="textbox 500"/>
            <p:cNvSpPr/>
            <p:nvPr/>
          </p:nvSpPr>
          <p:spPr>
            <a:xfrm>
              <a:off x="209686" y="102131"/>
              <a:ext cx="168275" cy="2895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2000"/>
                </a:lnSpc>
              </a:pPr>
              <a:r>
                <a:rPr sz="21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endParaRPr sz="2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 rot="21600000">
            <a:off x="4381500" y="902208"/>
            <a:ext cx="492252" cy="455675"/>
            <a:chOff x="0" y="0"/>
            <a:chExt cx="492252" cy="455675"/>
          </a:xfrm>
        </p:grpSpPr>
        <p:sp>
          <p:nvSpPr>
            <p:cNvPr id="502" name="rect 502"/>
            <p:cNvSpPr/>
            <p:nvPr/>
          </p:nvSpPr>
          <p:spPr>
            <a:xfrm>
              <a:off x="0" y="0"/>
              <a:ext cx="492252" cy="455675"/>
            </a:xfrm>
            <a:prstGeom prst="rect">
              <a:avLst/>
            </a:prstGeom>
            <a:solidFill>
              <a:srgbClr val="66B3D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04" name="textbox 504"/>
            <p:cNvSpPr/>
            <p:nvPr/>
          </p:nvSpPr>
          <p:spPr>
            <a:xfrm>
              <a:off x="161909" y="121113"/>
              <a:ext cx="173989" cy="2933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5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4000"/>
                </a:lnSpc>
              </a:pPr>
              <a:r>
                <a:rPr sz="2100" b="1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</a:t>
              </a:r>
              <a:endParaRPr sz="2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506" name="textbox 506"/>
          <p:cNvSpPr/>
          <p:nvPr/>
        </p:nvSpPr>
        <p:spPr>
          <a:xfrm>
            <a:off x="471415" y="6210172"/>
            <a:ext cx="111442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14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ILl门l《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textbox 508"/>
          <p:cNvSpPr/>
          <p:nvPr/>
        </p:nvSpPr>
        <p:spPr>
          <a:xfrm>
            <a:off x="424751" y="288163"/>
            <a:ext cx="9333865" cy="10242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3.1/ 解决方案</a:t>
            </a:r>
            <a:r>
              <a:rPr sz="2300" b="1" kern="0" spc="3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</a:t>
            </a:r>
            <a:r>
              <a:rPr sz="2300" kern="0" spc="1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质量管理</a:t>
            </a:r>
            <a:endParaRPr sz="23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3000"/>
              </a:lnSpc>
              <a:spcBef>
                <a:spcPts val="0"/>
              </a:spcBef>
            </a:pPr>
            <a:r>
              <a:rPr sz="1400" b="1" kern="0" spc="1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扫码取样，定期提醒                     </a:t>
            </a:r>
            <a:r>
              <a:rPr sz="1400" b="1" kern="0" spc="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          过程质量数据录入                   过程变化点管理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510" name="picture 5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14984" y="5305425"/>
            <a:ext cx="11174094" cy="546735"/>
          </a:xfrm>
          <a:prstGeom prst="rect">
            <a:avLst/>
          </a:prstGeom>
        </p:spPr>
      </p:pic>
      <p:sp>
        <p:nvSpPr>
          <p:cNvPr id="512" name="textbox 512"/>
          <p:cNvSpPr/>
          <p:nvPr/>
        </p:nvSpPr>
        <p:spPr>
          <a:xfrm>
            <a:off x="993350" y="4837985"/>
            <a:ext cx="10292715" cy="4197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400" b="1" kern="0" spc="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控制计划内                                             送检提醒                       三坐标报告抓取                                                 质量结果数据化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15240" algn="l" rtl="0" eaLnBrk="0">
              <a:lnSpc>
                <a:spcPct val="81000"/>
              </a:lnSpc>
              <a:spcBef>
                <a:spcPts val="290"/>
              </a:spcBef>
            </a:pPr>
            <a:r>
              <a:rPr sz="1400" b="1" kern="0" spc="-1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置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514" name="picture 5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599861" y="3509532"/>
            <a:ext cx="2457851" cy="1239693"/>
          </a:xfrm>
          <a:prstGeom prst="rect">
            <a:avLst/>
          </a:prstGeom>
        </p:spPr>
      </p:pic>
      <p:pic>
        <p:nvPicPr>
          <p:cNvPr id="516" name="picture 5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599069" y="3419853"/>
            <a:ext cx="2141037" cy="1383564"/>
          </a:xfrm>
          <a:prstGeom prst="rect">
            <a:avLst/>
          </a:prstGeom>
        </p:spPr>
      </p:pic>
      <p:pic>
        <p:nvPicPr>
          <p:cNvPr id="518" name="picture 5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512328" y="1388535"/>
            <a:ext cx="2517933" cy="1083726"/>
          </a:xfrm>
          <a:prstGeom prst="rect">
            <a:avLst/>
          </a:prstGeom>
        </p:spPr>
      </p:pic>
      <p:pic>
        <p:nvPicPr>
          <p:cNvPr id="520" name="picture 5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09777" y="3562350"/>
            <a:ext cx="2049779" cy="1094232"/>
          </a:xfrm>
          <a:prstGeom prst="rect">
            <a:avLst/>
          </a:prstGeom>
        </p:spPr>
      </p:pic>
      <p:sp>
        <p:nvSpPr>
          <p:cNvPr id="522" name="rect 522"/>
          <p:cNvSpPr/>
          <p:nvPr/>
        </p:nvSpPr>
        <p:spPr>
          <a:xfrm>
            <a:off x="3838955" y="2596895"/>
            <a:ext cx="1921764" cy="617220"/>
          </a:xfrm>
          <a:prstGeom prst="rect">
            <a:avLst/>
          </a:prstGeom>
          <a:solidFill>
            <a:srgbClr val="58B6E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24" name="rect 524"/>
          <p:cNvSpPr/>
          <p:nvPr/>
        </p:nvSpPr>
        <p:spPr>
          <a:xfrm>
            <a:off x="3823347" y="2590165"/>
            <a:ext cx="1946161" cy="630415"/>
          </a:xfrm>
          <a:prstGeom prst="rect">
            <a:avLst/>
          </a:prstGeom>
          <a:solidFill>
            <a:srgbClr val="58B6E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26" name="rect 526"/>
          <p:cNvSpPr/>
          <p:nvPr/>
        </p:nvSpPr>
        <p:spPr>
          <a:xfrm>
            <a:off x="2340864" y="2596895"/>
            <a:ext cx="1697735" cy="617220"/>
          </a:xfrm>
          <a:prstGeom prst="rect">
            <a:avLst/>
          </a:prstGeom>
          <a:solidFill>
            <a:srgbClr val="007FC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28" name="rect 528"/>
          <p:cNvSpPr/>
          <p:nvPr/>
        </p:nvSpPr>
        <p:spPr>
          <a:xfrm>
            <a:off x="2325027" y="2590165"/>
            <a:ext cx="1723288" cy="630415"/>
          </a:xfrm>
          <a:prstGeom prst="rect">
            <a:avLst/>
          </a:prstGeom>
          <a:solidFill>
            <a:srgbClr val="007FC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30" name="rect 530"/>
          <p:cNvSpPr/>
          <p:nvPr/>
        </p:nvSpPr>
        <p:spPr>
          <a:xfrm>
            <a:off x="530352" y="2596895"/>
            <a:ext cx="2010155" cy="617220"/>
          </a:xfrm>
          <a:prstGeom prst="rect">
            <a:avLst/>
          </a:prstGeom>
          <a:solidFill>
            <a:srgbClr val="66B3D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32" name="rect 532"/>
          <p:cNvSpPr/>
          <p:nvPr/>
        </p:nvSpPr>
        <p:spPr>
          <a:xfrm>
            <a:off x="523240" y="2590165"/>
            <a:ext cx="2026056" cy="630415"/>
          </a:xfrm>
          <a:prstGeom prst="rect">
            <a:avLst/>
          </a:prstGeom>
          <a:solidFill>
            <a:srgbClr val="66B3D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34" name="rect 534"/>
          <p:cNvSpPr/>
          <p:nvPr/>
        </p:nvSpPr>
        <p:spPr>
          <a:xfrm>
            <a:off x="5536691" y="2596895"/>
            <a:ext cx="2663952" cy="617220"/>
          </a:xfrm>
          <a:prstGeom prst="rect">
            <a:avLst/>
          </a:prstGeom>
          <a:solidFill>
            <a:srgbClr val="007FC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36" name="rect 536"/>
          <p:cNvSpPr/>
          <p:nvPr/>
        </p:nvSpPr>
        <p:spPr>
          <a:xfrm>
            <a:off x="5521630" y="2590165"/>
            <a:ext cx="2687701" cy="630415"/>
          </a:xfrm>
          <a:prstGeom prst="rect">
            <a:avLst/>
          </a:prstGeom>
          <a:solidFill>
            <a:srgbClr val="007FC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38" name="rect 538"/>
          <p:cNvSpPr/>
          <p:nvPr/>
        </p:nvSpPr>
        <p:spPr>
          <a:xfrm>
            <a:off x="7964423" y="2596895"/>
            <a:ext cx="2071116" cy="617220"/>
          </a:xfrm>
          <a:prstGeom prst="rect">
            <a:avLst/>
          </a:prstGeom>
          <a:solidFill>
            <a:srgbClr val="66B3D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40" name="rect 540"/>
          <p:cNvSpPr/>
          <p:nvPr/>
        </p:nvSpPr>
        <p:spPr>
          <a:xfrm>
            <a:off x="7948955" y="2590165"/>
            <a:ext cx="2095436" cy="630415"/>
          </a:xfrm>
          <a:prstGeom prst="rect">
            <a:avLst/>
          </a:prstGeom>
          <a:solidFill>
            <a:srgbClr val="66B3D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42" name="rect 542"/>
          <p:cNvSpPr/>
          <p:nvPr/>
        </p:nvSpPr>
        <p:spPr>
          <a:xfrm>
            <a:off x="9838944" y="2596895"/>
            <a:ext cx="1923287" cy="617220"/>
          </a:xfrm>
          <a:prstGeom prst="rect">
            <a:avLst/>
          </a:prstGeom>
          <a:solidFill>
            <a:srgbClr val="007FC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44" name="rect 544"/>
          <p:cNvSpPr/>
          <p:nvPr/>
        </p:nvSpPr>
        <p:spPr>
          <a:xfrm>
            <a:off x="9824287" y="2590165"/>
            <a:ext cx="1946859" cy="630415"/>
          </a:xfrm>
          <a:prstGeom prst="rect">
            <a:avLst/>
          </a:prstGeom>
          <a:solidFill>
            <a:srgbClr val="007FC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46" name="textbox 546"/>
          <p:cNvSpPr/>
          <p:nvPr/>
        </p:nvSpPr>
        <p:spPr>
          <a:xfrm>
            <a:off x="510540" y="2779136"/>
            <a:ext cx="11273790" cy="236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  <a:tabLst>
                <a:tab pos="340995" algn="l"/>
              </a:tabLst>
            </a:pP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	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控制计划内置           质检取样          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样品送达              质量报告自动采集           质量结果判定              结果通知           </a:t>
            </a:r>
            <a:endParaRPr sz="15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548" name="picture 5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031491" y="1402526"/>
            <a:ext cx="1914512" cy="1098907"/>
          </a:xfrm>
          <a:prstGeom prst="rect">
            <a:avLst/>
          </a:prstGeom>
        </p:spPr>
      </p:pic>
      <p:pic>
        <p:nvPicPr>
          <p:cNvPr id="550" name="picture 5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103869" y="1408938"/>
            <a:ext cx="2017776" cy="1016507"/>
          </a:xfrm>
          <a:prstGeom prst="rect">
            <a:avLst/>
          </a:prstGeom>
        </p:spPr>
      </p:pic>
      <p:pic>
        <p:nvPicPr>
          <p:cNvPr id="552" name="picture 55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861053" y="3505961"/>
            <a:ext cx="1653540" cy="1196340"/>
          </a:xfrm>
          <a:prstGeom prst="rect">
            <a:avLst/>
          </a:prstGeom>
        </p:spPr>
      </p:pic>
      <p:sp>
        <p:nvSpPr>
          <p:cNvPr id="554" name="textbox 554"/>
          <p:cNvSpPr/>
          <p:nvPr/>
        </p:nvSpPr>
        <p:spPr>
          <a:xfrm>
            <a:off x="471415" y="6210172"/>
            <a:ext cx="111442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14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ILl门l《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rect 556"/>
          <p:cNvSpPr/>
          <p:nvPr/>
        </p:nvSpPr>
        <p:spPr>
          <a:xfrm>
            <a:off x="3677411" y="4450079"/>
            <a:ext cx="1601723" cy="541020"/>
          </a:xfrm>
          <a:prstGeom prst="rect">
            <a:avLst/>
          </a:prstGeom>
          <a:solidFill>
            <a:srgbClr val="007FC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58" name="textbox 558"/>
          <p:cNvSpPr/>
          <p:nvPr/>
        </p:nvSpPr>
        <p:spPr>
          <a:xfrm>
            <a:off x="3677411" y="1082040"/>
            <a:ext cx="1602105" cy="541019"/>
          </a:xfrm>
          <a:prstGeom prst="rect">
            <a:avLst/>
          </a:prstGeom>
          <a:solidFill>
            <a:srgbClr val="007FC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1320" algn="l" rtl="0" eaLnBrk="0">
              <a:lnSpc>
                <a:spcPct val="93000"/>
              </a:lnSpc>
              <a:spcBef>
                <a:spcPts val="5"/>
              </a:spcBef>
            </a:pPr>
            <a:r>
              <a:rPr sz="1500" b="1" kern="0" spc="8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分选隔离</a:t>
            </a:r>
            <a:endParaRPr sz="15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560" name="picture 5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80482" y="1062990"/>
            <a:ext cx="2580132" cy="1409700"/>
          </a:xfrm>
          <a:prstGeom prst="rect">
            <a:avLst/>
          </a:prstGeom>
        </p:spPr>
      </p:pic>
      <p:pic>
        <p:nvPicPr>
          <p:cNvPr id="562" name="picture 5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99532" y="4450079"/>
            <a:ext cx="2587751" cy="1455420"/>
          </a:xfrm>
          <a:prstGeom prst="rect">
            <a:avLst/>
          </a:prstGeom>
        </p:spPr>
      </p:pic>
      <p:sp>
        <p:nvSpPr>
          <p:cNvPr id="564" name="textbox 564"/>
          <p:cNvSpPr/>
          <p:nvPr/>
        </p:nvSpPr>
        <p:spPr>
          <a:xfrm>
            <a:off x="3677411" y="2857500"/>
            <a:ext cx="1594485" cy="539750"/>
          </a:xfrm>
          <a:prstGeom prst="rect">
            <a:avLst/>
          </a:prstGeom>
          <a:solidFill>
            <a:srgbClr val="007FC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3195" algn="l" rtl="0" eaLnBrk="0">
              <a:lnSpc>
                <a:spcPct val="91000"/>
              </a:lnSpc>
            </a:pPr>
            <a:r>
              <a:rPr sz="1500" b="1" kern="0" spc="10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打印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MRB</a:t>
            </a:r>
            <a:r>
              <a:rPr sz="1500" b="1" kern="0" spc="10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标签</a:t>
            </a:r>
            <a:endParaRPr sz="15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66" name="textbox 566"/>
          <p:cNvSpPr/>
          <p:nvPr/>
        </p:nvSpPr>
        <p:spPr>
          <a:xfrm>
            <a:off x="3664711" y="3481832"/>
            <a:ext cx="1627504" cy="1349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70560" algn="l" rtl="0" eaLnBrk="0">
              <a:lnSpc>
                <a:spcPts val="7525"/>
              </a:lnSpc>
            </a:pPr>
            <a:r>
              <a:rPr sz="10500" kern="0" spc="510" dirty="0">
                <a:solidFill>
                  <a:srgbClr val="007FC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!</a:t>
            </a:r>
            <a:endParaRPr sz="10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  <a:spcBef>
                <a:spcPts val="0"/>
              </a:spcBef>
              <a:tabLst>
                <a:tab pos="393065" algn="l"/>
              </a:tabLst>
            </a:pP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	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MRB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判定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</a:t>
            </a:r>
            <a:endParaRPr sz="15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568" name="picture 5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78859" y="844550"/>
            <a:ext cx="4512944" cy="5260340"/>
          </a:xfrm>
          <a:prstGeom prst="rect">
            <a:avLst/>
          </a:prstGeom>
        </p:spPr>
      </p:pic>
      <p:pic>
        <p:nvPicPr>
          <p:cNvPr id="570" name="picture 5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421369" y="845184"/>
            <a:ext cx="3400425" cy="5260340"/>
          </a:xfrm>
          <a:prstGeom prst="rect">
            <a:avLst/>
          </a:prstGeom>
        </p:spPr>
      </p:pic>
      <p:graphicFrame>
        <p:nvGraphicFramePr>
          <p:cNvPr id="572" name="table 572"/>
          <p:cNvGraphicFramePr>
            <a:graphicFrameLocks noGrp="1"/>
          </p:cNvGraphicFramePr>
          <p:nvPr/>
        </p:nvGraphicFramePr>
        <p:xfrm>
          <a:off x="2026577" y="2226221"/>
          <a:ext cx="1106170" cy="227329"/>
        </p:xfrm>
        <a:graphic>
          <a:graphicData uri="http://schemas.openxmlformats.org/drawingml/2006/table">
            <a:tbl>
              <a:tblPr/>
              <a:tblGrid>
                <a:gridCol w="1106170"/>
              </a:tblGrid>
              <a:tr h="2241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35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</a:t>
                      </a:r>
                      <a:r>
                        <a:rPr sz="7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、找到可疑品</a:t>
                      </a:r>
                      <a:endParaRPr sz="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74" name="path 574"/>
          <p:cNvSpPr/>
          <p:nvPr/>
        </p:nvSpPr>
        <p:spPr>
          <a:xfrm>
            <a:off x="2575801" y="2446769"/>
            <a:ext cx="7873" cy="136982"/>
          </a:xfrm>
          <a:custGeom>
            <a:avLst/>
            <a:gdLst/>
            <a:ahLst/>
            <a:cxnLst/>
            <a:rect l="0" t="0" r="0" b="0"/>
            <a:pathLst>
              <a:path w="12" h="215">
                <a:moveTo>
                  <a:pt x="6" y="6"/>
                </a:moveTo>
                <a:lnTo>
                  <a:pt x="6" y="209"/>
                </a:lnTo>
              </a:path>
            </a:pathLst>
          </a:custGeom>
          <a:noFill/>
          <a:ln w="7874" cap="rnd">
            <a:solidFill>
              <a:srgbClr val="000000"/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576" name="table 576"/>
          <p:cNvGraphicFramePr>
            <a:graphicFrameLocks noGrp="1"/>
          </p:cNvGraphicFramePr>
          <p:nvPr/>
        </p:nvGraphicFramePr>
        <p:xfrm>
          <a:off x="2026577" y="2627452"/>
          <a:ext cx="1106170" cy="222250"/>
        </p:xfrm>
        <a:graphic>
          <a:graphicData uri="http://schemas.openxmlformats.org/drawingml/2006/table">
            <a:tbl>
              <a:tblPr/>
              <a:tblGrid>
                <a:gridCol w="1106170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3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</a:t>
                      </a:r>
                      <a:r>
                        <a:rPr sz="7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、扫描可疑品流转二维码</a:t>
                      </a:r>
                      <a:endParaRPr sz="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78" name="rect 578"/>
          <p:cNvSpPr/>
          <p:nvPr/>
        </p:nvSpPr>
        <p:spPr>
          <a:xfrm>
            <a:off x="2552496" y="2572473"/>
            <a:ext cx="54483" cy="5797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80" name="rect 580"/>
          <p:cNvSpPr/>
          <p:nvPr/>
        </p:nvSpPr>
        <p:spPr>
          <a:xfrm>
            <a:off x="2552496" y="2964421"/>
            <a:ext cx="54483" cy="5797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582" name="table 582"/>
          <p:cNvGraphicFramePr>
            <a:graphicFrameLocks noGrp="1"/>
          </p:cNvGraphicFramePr>
          <p:nvPr/>
        </p:nvGraphicFramePr>
        <p:xfrm>
          <a:off x="2026577" y="3892207"/>
          <a:ext cx="1106170" cy="222250"/>
        </p:xfrm>
        <a:graphic>
          <a:graphicData uri="http://schemas.openxmlformats.org/drawingml/2006/table">
            <a:tbl>
              <a:tblPr/>
              <a:tblGrid>
                <a:gridCol w="1106170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4615" algn="l" rtl="0" eaLnBrk="0">
                        <a:lnSpc>
                          <a:spcPts val="92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</a:t>
                      </a: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、让步/ 偏差控制流程</a:t>
                      </a:r>
                      <a:endParaRPr sz="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84" name="rect 584"/>
          <p:cNvSpPr/>
          <p:nvPr/>
        </p:nvSpPr>
        <p:spPr>
          <a:xfrm>
            <a:off x="1975091" y="3974439"/>
            <a:ext cx="54483" cy="57988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86" name="path 586"/>
          <p:cNvSpPr/>
          <p:nvPr/>
        </p:nvSpPr>
        <p:spPr>
          <a:xfrm>
            <a:off x="2192528" y="3019399"/>
            <a:ext cx="774775" cy="222453"/>
          </a:xfrm>
          <a:custGeom>
            <a:avLst/>
            <a:gdLst/>
            <a:ahLst/>
            <a:cxnLst/>
            <a:rect l="0" t="0" r="0" b="0"/>
            <a:pathLst>
              <a:path w="1220" h="350">
                <a:moveTo>
                  <a:pt x="4" y="175"/>
                </a:moveTo>
                <a:lnTo>
                  <a:pt x="609" y="4"/>
                </a:lnTo>
                <a:lnTo>
                  <a:pt x="1215" y="175"/>
                </a:lnTo>
                <a:lnTo>
                  <a:pt x="609" y="345"/>
                </a:lnTo>
                <a:lnTo>
                  <a:pt x="4" y="175"/>
                </a:lnTo>
              </a:path>
            </a:pathLst>
          </a:custGeom>
          <a:noFill/>
          <a:ln w="5994" cap="sq">
            <a:solidFill>
              <a:srgbClr val="000000"/>
            </a:solidFill>
            <a:prstDash val="solid"/>
            <a:miter lim="2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88" name="path 588"/>
          <p:cNvSpPr/>
          <p:nvPr/>
        </p:nvSpPr>
        <p:spPr>
          <a:xfrm>
            <a:off x="2575801" y="2049792"/>
            <a:ext cx="7873" cy="132727"/>
          </a:xfrm>
          <a:custGeom>
            <a:avLst/>
            <a:gdLst/>
            <a:ahLst/>
            <a:cxnLst/>
            <a:rect l="0" t="0" r="0" b="0"/>
            <a:pathLst>
              <a:path w="12" h="209">
                <a:moveTo>
                  <a:pt x="6" y="6"/>
                </a:moveTo>
                <a:lnTo>
                  <a:pt x="6" y="202"/>
                </a:lnTo>
              </a:path>
            </a:pathLst>
          </a:custGeom>
          <a:noFill/>
          <a:ln w="7874" cap="rnd">
            <a:solidFill>
              <a:srgbClr val="000000"/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90" name="rect 590"/>
          <p:cNvSpPr/>
          <p:nvPr/>
        </p:nvSpPr>
        <p:spPr>
          <a:xfrm>
            <a:off x="2552496" y="2171242"/>
            <a:ext cx="54483" cy="5797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592" name="table 592"/>
          <p:cNvGraphicFramePr>
            <a:graphicFrameLocks noGrp="1"/>
          </p:cNvGraphicFramePr>
          <p:nvPr/>
        </p:nvGraphicFramePr>
        <p:xfrm>
          <a:off x="449313" y="2495587"/>
          <a:ext cx="1106169" cy="221615"/>
        </p:xfrm>
        <a:graphic>
          <a:graphicData uri="http://schemas.openxmlformats.org/drawingml/2006/table">
            <a:tbl>
              <a:tblPr/>
              <a:tblGrid>
                <a:gridCol w="1106169"/>
              </a:tblGrid>
              <a:tr h="2184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2895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</a:t>
                      </a:r>
                      <a:r>
                        <a:rPr sz="7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、标记缺陷</a:t>
                      </a:r>
                      <a:endParaRPr sz="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94" name="path 594"/>
          <p:cNvSpPr/>
          <p:nvPr/>
        </p:nvSpPr>
        <p:spPr>
          <a:xfrm>
            <a:off x="615264" y="1704175"/>
            <a:ext cx="774738" cy="221970"/>
          </a:xfrm>
          <a:custGeom>
            <a:avLst/>
            <a:gdLst/>
            <a:ahLst/>
            <a:cxnLst/>
            <a:rect l="0" t="0" r="0" b="0"/>
            <a:pathLst>
              <a:path w="1220" h="349">
                <a:moveTo>
                  <a:pt x="164" y="344"/>
                </a:moveTo>
                <a:lnTo>
                  <a:pt x="1054" y="344"/>
                </a:lnTo>
                <a:cubicBezTo>
                  <a:pt x="1143" y="344"/>
                  <a:pt x="1215" y="268"/>
                  <a:pt x="1215" y="174"/>
                </a:cubicBezTo>
                <a:cubicBezTo>
                  <a:pt x="1215" y="80"/>
                  <a:pt x="1143" y="4"/>
                  <a:pt x="1054" y="4"/>
                </a:cubicBezTo>
                <a:lnTo>
                  <a:pt x="164" y="4"/>
                </a:lnTo>
                <a:cubicBezTo>
                  <a:pt x="76" y="4"/>
                  <a:pt x="4" y="80"/>
                  <a:pt x="4" y="174"/>
                </a:cubicBezTo>
                <a:cubicBezTo>
                  <a:pt x="4" y="268"/>
                  <a:pt x="76" y="344"/>
                  <a:pt x="164" y="344"/>
                </a:cubicBezTo>
              </a:path>
            </a:pathLst>
          </a:custGeom>
          <a:noFill/>
          <a:ln w="5994" cap="sq">
            <a:solidFill>
              <a:srgbClr val="000000"/>
            </a:solidFill>
            <a:prstDash val="solid"/>
            <a:miter lim="2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596" name="table 596"/>
          <p:cNvGraphicFramePr>
            <a:graphicFrameLocks noGrp="1"/>
          </p:cNvGraphicFramePr>
          <p:nvPr/>
        </p:nvGraphicFramePr>
        <p:xfrm>
          <a:off x="449313" y="4900663"/>
          <a:ext cx="1106169" cy="222250"/>
        </p:xfrm>
        <a:graphic>
          <a:graphicData uri="http://schemas.openxmlformats.org/drawingml/2006/table">
            <a:tbl>
              <a:tblPr/>
              <a:tblGrid>
                <a:gridCol w="1106169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" algn="l" rtl="0" eaLnBrk="0">
                        <a:lnSpc>
                          <a:spcPts val="920"/>
                        </a:lnSpc>
                        <a:spcBef>
                          <a:spcPts val="0"/>
                        </a:spcBef>
                      </a:pP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8</a:t>
                      </a:r>
                      <a:r>
                        <a:rPr sz="7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、质量处理（</a:t>
                      </a:r>
                      <a:r>
                        <a:rPr sz="7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MRB判定）</a:t>
                      </a:r>
                      <a:endParaRPr sz="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98" name="path 598"/>
          <p:cNvSpPr/>
          <p:nvPr/>
        </p:nvSpPr>
        <p:spPr>
          <a:xfrm>
            <a:off x="998518" y="1919217"/>
            <a:ext cx="7861" cy="132054"/>
          </a:xfrm>
          <a:custGeom>
            <a:avLst/>
            <a:gdLst/>
            <a:ahLst/>
            <a:cxnLst/>
            <a:rect l="0" t="0" r="0" b="0"/>
            <a:pathLst>
              <a:path w="12" h="207">
                <a:moveTo>
                  <a:pt x="6" y="6"/>
                </a:moveTo>
                <a:lnTo>
                  <a:pt x="6" y="201"/>
                </a:lnTo>
              </a:path>
            </a:pathLst>
          </a:custGeom>
          <a:noFill/>
          <a:ln w="7861" cap="rnd">
            <a:solidFill>
              <a:srgbClr val="000000"/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600" name="table 600"/>
          <p:cNvGraphicFramePr>
            <a:graphicFrameLocks noGrp="1"/>
          </p:cNvGraphicFramePr>
          <p:nvPr/>
        </p:nvGraphicFramePr>
        <p:xfrm>
          <a:off x="449313" y="4509973"/>
          <a:ext cx="1106169" cy="221614"/>
        </p:xfrm>
        <a:graphic>
          <a:graphicData uri="http://schemas.openxmlformats.org/drawingml/2006/table">
            <a:tbl>
              <a:tblPr/>
              <a:tblGrid>
                <a:gridCol w="1106169"/>
              </a:tblGrid>
              <a:tr h="2184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7</a:t>
                      </a:r>
                      <a:r>
                        <a:rPr sz="7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、可疑品放置于MRB区</a:t>
                      </a: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域</a:t>
                      </a:r>
                      <a:endParaRPr sz="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02" name="table 602"/>
          <p:cNvGraphicFramePr>
            <a:graphicFrameLocks noGrp="1"/>
          </p:cNvGraphicFramePr>
          <p:nvPr/>
        </p:nvGraphicFramePr>
        <p:xfrm>
          <a:off x="449313" y="3336747"/>
          <a:ext cx="1106169" cy="221615"/>
        </p:xfrm>
        <a:graphic>
          <a:graphicData uri="http://schemas.openxmlformats.org/drawingml/2006/table">
            <a:tbl>
              <a:tblPr/>
              <a:tblGrid>
                <a:gridCol w="1106169"/>
              </a:tblGrid>
              <a:tr h="2184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2410" algn="l" rtl="0" eaLnBrk="0">
                        <a:lnSpc>
                          <a:spcPts val="920"/>
                        </a:lnSpc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</a:t>
                      </a:r>
                      <a:r>
                        <a:rPr sz="7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、通知领班/ QE</a:t>
                      </a:r>
                      <a:endParaRPr sz="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04" name="rect 604"/>
          <p:cNvSpPr/>
          <p:nvPr/>
        </p:nvSpPr>
        <p:spPr>
          <a:xfrm>
            <a:off x="975220" y="2861119"/>
            <a:ext cx="54470" cy="57848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606" name="table 606"/>
          <p:cNvGraphicFramePr>
            <a:graphicFrameLocks noGrp="1"/>
          </p:cNvGraphicFramePr>
          <p:nvPr/>
        </p:nvGraphicFramePr>
        <p:xfrm>
          <a:off x="449313" y="2915970"/>
          <a:ext cx="1106169" cy="222250"/>
        </p:xfrm>
        <a:graphic>
          <a:graphicData uri="http://schemas.openxmlformats.org/drawingml/2006/table">
            <a:tbl>
              <a:tblPr/>
              <a:tblGrid>
                <a:gridCol w="1106169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383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  <a:r>
                        <a:rPr sz="7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、放置至指定区域</a:t>
                      </a:r>
                      <a:endParaRPr sz="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08" name="table 608"/>
          <p:cNvGraphicFramePr>
            <a:graphicFrameLocks noGrp="1"/>
          </p:cNvGraphicFramePr>
          <p:nvPr/>
        </p:nvGraphicFramePr>
        <p:xfrm>
          <a:off x="449313" y="4118889"/>
          <a:ext cx="1106169" cy="221614"/>
        </p:xfrm>
        <a:graphic>
          <a:graphicData uri="http://schemas.openxmlformats.org/drawingml/2006/table">
            <a:tbl>
              <a:tblPr/>
              <a:tblGrid>
                <a:gridCol w="1106169"/>
              </a:tblGrid>
              <a:tr h="2184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315" algn="l" rtl="0" eaLnBrk="0">
                        <a:lnSpc>
                          <a:spcPts val="755"/>
                        </a:lnSpc>
                        <a:spcBef>
                          <a:spcPts val="5"/>
                        </a:spcBef>
                      </a:pP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6</a:t>
                      </a:r>
                      <a:r>
                        <a:rPr sz="6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、打印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MRB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标签</a:t>
                      </a:r>
                      <a:endParaRPr sz="6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10" name="table 610"/>
          <p:cNvGraphicFramePr>
            <a:graphicFrameLocks noGrp="1"/>
          </p:cNvGraphicFramePr>
          <p:nvPr/>
        </p:nvGraphicFramePr>
        <p:xfrm>
          <a:off x="449313" y="2095245"/>
          <a:ext cx="1106169" cy="226695"/>
        </p:xfrm>
        <a:graphic>
          <a:graphicData uri="http://schemas.openxmlformats.org/drawingml/2006/table">
            <a:tbl>
              <a:tblPr/>
              <a:tblGrid>
                <a:gridCol w="1106169"/>
              </a:tblGrid>
              <a:tr h="2235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289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</a:t>
                      </a:r>
                      <a:r>
                        <a:rPr sz="7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、找到可疑品</a:t>
                      </a:r>
                      <a:endParaRPr sz="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4" name="group 34"/>
          <p:cNvGrpSpPr/>
          <p:nvPr/>
        </p:nvGrpSpPr>
        <p:grpSpPr>
          <a:xfrm rot="21600000">
            <a:off x="975220" y="2315305"/>
            <a:ext cx="54470" cy="2541752"/>
            <a:chOff x="0" y="0"/>
            <a:chExt cx="54470" cy="2541752"/>
          </a:xfrm>
        </p:grpSpPr>
        <p:sp>
          <p:nvSpPr>
            <p:cNvPr id="612" name="path 612"/>
            <p:cNvSpPr/>
            <p:nvPr/>
          </p:nvSpPr>
          <p:spPr>
            <a:xfrm>
              <a:off x="23298" y="395325"/>
              <a:ext cx="7861" cy="973594"/>
            </a:xfrm>
            <a:custGeom>
              <a:avLst/>
              <a:gdLst/>
              <a:ahLst/>
              <a:cxnLst/>
              <a:rect l="0" t="0" r="0" b="0"/>
              <a:pathLst>
                <a:path w="12" h="1533">
                  <a:moveTo>
                    <a:pt x="6" y="6"/>
                  </a:moveTo>
                  <a:lnTo>
                    <a:pt x="6" y="248"/>
                  </a:lnTo>
                  <a:moveTo>
                    <a:pt x="6" y="1330"/>
                  </a:moveTo>
                  <a:lnTo>
                    <a:pt x="6" y="1527"/>
                  </a:lnTo>
                </a:path>
              </a:pathLst>
            </a:custGeom>
            <a:noFill/>
            <a:ln w="7861" cap="rnd">
              <a:solidFill>
                <a:srgbClr val="000000"/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14" name="path 614"/>
            <p:cNvSpPr/>
            <p:nvPr/>
          </p:nvSpPr>
          <p:spPr>
            <a:xfrm>
              <a:off x="0" y="1357662"/>
              <a:ext cx="54470" cy="57848"/>
            </a:xfrm>
            <a:custGeom>
              <a:avLst/>
              <a:gdLst/>
              <a:ahLst/>
              <a:cxnLst/>
              <a:rect l="0" t="0" r="0" b="0"/>
              <a:pathLst>
                <a:path w="85" h="91">
                  <a:moveTo>
                    <a:pt x="85" y="0"/>
                  </a:moveTo>
                  <a:lnTo>
                    <a:pt x="42" y="91"/>
                  </a:lnTo>
                  <a:lnTo>
                    <a:pt x="0" y="0"/>
                  </a:lnTo>
                  <a:lnTo>
                    <a:pt x="85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16" name="path 616"/>
            <p:cNvSpPr/>
            <p:nvPr/>
          </p:nvSpPr>
          <p:spPr>
            <a:xfrm>
              <a:off x="23298" y="816089"/>
              <a:ext cx="7861" cy="1725663"/>
            </a:xfrm>
            <a:custGeom>
              <a:avLst/>
              <a:gdLst/>
              <a:ahLst/>
              <a:cxnLst/>
              <a:rect l="0" t="0" r="0" b="0"/>
              <a:pathLst>
                <a:path w="12" h="2717">
                  <a:moveTo>
                    <a:pt x="6" y="2515"/>
                  </a:moveTo>
                  <a:lnTo>
                    <a:pt x="6" y="2711"/>
                  </a:lnTo>
                  <a:moveTo>
                    <a:pt x="6" y="1899"/>
                  </a:moveTo>
                  <a:lnTo>
                    <a:pt x="6" y="2095"/>
                  </a:lnTo>
                  <a:moveTo>
                    <a:pt x="6" y="6"/>
                  </a:moveTo>
                  <a:lnTo>
                    <a:pt x="6" y="248"/>
                  </a:lnTo>
                </a:path>
              </a:pathLst>
            </a:custGeom>
            <a:noFill/>
            <a:ln w="7861" cap="rnd">
              <a:solidFill>
                <a:srgbClr val="000000"/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18" name="path 618"/>
            <p:cNvSpPr/>
            <p:nvPr/>
          </p:nvSpPr>
          <p:spPr>
            <a:xfrm>
              <a:off x="0" y="966578"/>
              <a:ext cx="54470" cy="57861"/>
            </a:xfrm>
            <a:custGeom>
              <a:avLst/>
              <a:gdLst/>
              <a:ahLst/>
              <a:cxnLst/>
              <a:rect l="0" t="0" r="0" b="0"/>
              <a:pathLst>
                <a:path w="85" h="91">
                  <a:moveTo>
                    <a:pt x="85" y="0"/>
                  </a:moveTo>
                  <a:lnTo>
                    <a:pt x="42" y="91"/>
                  </a:lnTo>
                  <a:lnTo>
                    <a:pt x="0" y="0"/>
                  </a:lnTo>
                  <a:lnTo>
                    <a:pt x="85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20" name="path 620"/>
            <p:cNvSpPr/>
            <p:nvPr/>
          </p:nvSpPr>
          <p:spPr>
            <a:xfrm>
              <a:off x="23298" y="0"/>
              <a:ext cx="7861" cy="1759610"/>
            </a:xfrm>
            <a:custGeom>
              <a:avLst/>
              <a:gdLst/>
              <a:ahLst/>
              <a:cxnLst/>
              <a:rect l="0" t="0" r="0" b="0"/>
              <a:pathLst>
                <a:path w="12" h="2771">
                  <a:moveTo>
                    <a:pt x="6" y="2569"/>
                  </a:moveTo>
                  <a:lnTo>
                    <a:pt x="6" y="2764"/>
                  </a:lnTo>
                  <a:moveTo>
                    <a:pt x="6" y="6"/>
                  </a:moveTo>
                  <a:lnTo>
                    <a:pt x="6" y="208"/>
                  </a:lnTo>
                </a:path>
              </a:pathLst>
            </a:custGeom>
            <a:noFill/>
            <a:ln w="7861" cap="rnd">
              <a:solidFill>
                <a:srgbClr val="000000"/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22" name="path 622"/>
            <p:cNvSpPr/>
            <p:nvPr/>
          </p:nvSpPr>
          <p:spPr>
            <a:xfrm>
              <a:off x="0" y="125419"/>
              <a:ext cx="54470" cy="57861"/>
            </a:xfrm>
            <a:custGeom>
              <a:avLst/>
              <a:gdLst/>
              <a:ahLst/>
              <a:cxnLst/>
              <a:rect l="0" t="0" r="0" b="0"/>
              <a:pathLst>
                <a:path w="85" h="91">
                  <a:moveTo>
                    <a:pt x="85" y="0"/>
                  </a:moveTo>
                  <a:lnTo>
                    <a:pt x="42" y="91"/>
                  </a:lnTo>
                  <a:lnTo>
                    <a:pt x="0" y="0"/>
                  </a:lnTo>
                  <a:lnTo>
                    <a:pt x="85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624" name="rect 624"/>
          <p:cNvSpPr/>
          <p:nvPr/>
        </p:nvSpPr>
        <p:spPr>
          <a:xfrm>
            <a:off x="975220" y="4454728"/>
            <a:ext cx="54470" cy="58241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26" name="rect 626"/>
          <p:cNvSpPr/>
          <p:nvPr/>
        </p:nvSpPr>
        <p:spPr>
          <a:xfrm>
            <a:off x="975220" y="4845799"/>
            <a:ext cx="54470" cy="57861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28" name="rect 628"/>
          <p:cNvSpPr/>
          <p:nvPr/>
        </p:nvSpPr>
        <p:spPr>
          <a:xfrm>
            <a:off x="975220" y="4064037"/>
            <a:ext cx="54470" cy="57848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30" name="rect 630"/>
          <p:cNvSpPr/>
          <p:nvPr/>
        </p:nvSpPr>
        <p:spPr>
          <a:xfrm>
            <a:off x="975220" y="2040394"/>
            <a:ext cx="54470" cy="57848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32" name="path 632"/>
          <p:cNvSpPr/>
          <p:nvPr/>
        </p:nvSpPr>
        <p:spPr>
          <a:xfrm>
            <a:off x="2192528" y="1834274"/>
            <a:ext cx="774775" cy="222452"/>
          </a:xfrm>
          <a:custGeom>
            <a:avLst/>
            <a:gdLst/>
            <a:ahLst/>
            <a:cxnLst/>
            <a:rect l="0" t="0" r="0" b="0"/>
            <a:pathLst>
              <a:path w="1220" h="350">
                <a:moveTo>
                  <a:pt x="164" y="345"/>
                </a:moveTo>
                <a:lnTo>
                  <a:pt x="1054" y="345"/>
                </a:lnTo>
                <a:cubicBezTo>
                  <a:pt x="1143" y="345"/>
                  <a:pt x="1215" y="269"/>
                  <a:pt x="1215" y="175"/>
                </a:cubicBezTo>
                <a:cubicBezTo>
                  <a:pt x="1215" y="81"/>
                  <a:pt x="1143" y="4"/>
                  <a:pt x="1054" y="4"/>
                </a:cubicBezTo>
                <a:lnTo>
                  <a:pt x="164" y="4"/>
                </a:lnTo>
                <a:cubicBezTo>
                  <a:pt x="76" y="4"/>
                  <a:pt x="4" y="81"/>
                  <a:pt x="4" y="175"/>
                </a:cubicBezTo>
                <a:cubicBezTo>
                  <a:pt x="4" y="269"/>
                  <a:pt x="76" y="345"/>
                  <a:pt x="164" y="345"/>
                </a:cubicBezTo>
              </a:path>
            </a:pathLst>
          </a:custGeom>
          <a:noFill/>
          <a:ln w="5994" cap="sq">
            <a:solidFill>
              <a:srgbClr val="000000"/>
            </a:solidFill>
            <a:prstDash val="solid"/>
            <a:miter lim="2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34" name="picture 6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98518" y="5116086"/>
            <a:ext cx="7861" cy="35032"/>
          </a:xfrm>
          <a:prstGeom prst="rect">
            <a:avLst/>
          </a:prstGeom>
        </p:spPr>
      </p:pic>
      <p:sp>
        <p:nvSpPr>
          <p:cNvPr id="636" name="path 636"/>
          <p:cNvSpPr/>
          <p:nvPr/>
        </p:nvSpPr>
        <p:spPr>
          <a:xfrm>
            <a:off x="2192528" y="5093957"/>
            <a:ext cx="774775" cy="222834"/>
          </a:xfrm>
          <a:custGeom>
            <a:avLst/>
            <a:gdLst/>
            <a:ahLst/>
            <a:cxnLst/>
            <a:rect l="0" t="0" r="0" b="0"/>
            <a:pathLst>
              <a:path w="1220" h="350">
                <a:moveTo>
                  <a:pt x="164" y="346"/>
                </a:moveTo>
                <a:lnTo>
                  <a:pt x="1054" y="346"/>
                </a:lnTo>
                <a:cubicBezTo>
                  <a:pt x="1143" y="346"/>
                  <a:pt x="1215" y="269"/>
                  <a:pt x="1215" y="175"/>
                </a:cubicBezTo>
                <a:cubicBezTo>
                  <a:pt x="1215" y="81"/>
                  <a:pt x="1143" y="4"/>
                  <a:pt x="1054" y="4"/>
                </a:cubicBezTo>
                <a:lnTo>
                  <a:pt x="164" y="4"/>
                </a:lnTo>
                <a:cubicBezTo>
                  <a:pt x="76" y="4"/>
                  <a:pt x="4" y="81"/>
                  <a:pt x="4" y="175"/>
                </a:cubicBezTo>
                <a:cubicBezTo>
                  <a:pt x="4" y="269"/>
                  <a:pt x="76" y="346"/>
                  <a:pt x="164" y="346"/>
                </a:cubicBezTo>
              </a:path>
            </a:pathLst>
          </a:custGeom>
          <a:noFill/>
          <a:ln w="5994" cap="sq">
            <a:solidFill>
              <a:srgbClr val="000000"/>
            </a:solidFill>
            <a:prstDash val="solid"/>
            <a:miter lim="2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38" name="picture 6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98131" y="1577060"/>
            <a:ext cx="1608848" cy="3799509"/>
          </a:xfrm>
          <a:prstGeom prst="rect">
            <a:avLst/>
          </a:prstGeom>
        </p:spPr>
      </p:pic>
      <p:pic>
        <p:nvPicPr>
          <p:cNvPr id="640" name="picture 6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496300" y="3954780"/>
            <a:ext cx="3235452" cy="1694687"/>
          </a:xfrm>
          <a:prstGeom prst="rect">
            <a:avLst/>
          </a:prstGeom>
        </p:spPr>
      </p:pic>
      <p:pic>
        <p:nvPicPr>
          <p:cNvPr id="642" name="picture 64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497823" y="1802891"/>
            <a:ext cx="3250691" cy="1655064"/>
          </a:xfrm>
          <a:prstGeom prst="rect">
            <a:avLst/>
          </a:prstGeom>
        </p:spPr>
      </p:pic>
      <p:pic>
        <p:nvPicPr>
          <p:cNvPr id="644" name="picture 64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380482" y="2835402"/>
            <a:ext cx="2572512" cy="1280159"/>
          </a:xfrm>
          <a:prstGeom prst="rect">
            <a:avLst/>
          </a:prstGeom>
        </p:spPr>
      </p:pic>
      <p:sp>
        <p:nvSpPr>
          <p:cNvPr id="646" name="textbox 646"/>
          <p:cNvSpPr/>
          <p:nvPr/>
        </p:nvSpPr>
        <p:spPr>
          <a:xfrm>
            <a:off x="424751" y="288163"/>
            <a:ext cx="5077459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3.1/ 解决方案</a:t>
            </a:r>
            <a:r>
              <a:rPr sz="2300" b="1" kern="0" spc="3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 质量管理-可疑品管控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48" name="textbox 648"/>
          <p:cNvSpPr/>
          <p:nvPr/>
        </p:nvSpPr>
        <p:spPr>
          <a:xfrm>
            <a:off x="9320784" y="1082040"/>
            <a:ext cx="1602105" cy="541019"/>
          </a:xfrm>
          <a:prstGeom prst="rect">
            <a:avLst/>
          </a:prstGeom>
          <a:solidFill>
            <a:srgbClr val="007FC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4310" algn="l" rtl="0" eaLnBrk="0">
              <a:lnSpc>
                <a:spcPct val="91000"/>
              </a:lnSpc>
              <a:spcBef>
                <a:spcPts val="5"/>
              </a:spcBef>
            </a:pP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数据分析直出</a:t>
            </a:r>
            <a:endParaRPr sz="15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50" name="textbox 650"/>
          <p:cNvSpPr/>
          <p:nvPr/>
        </p:nvSpPr>
        <p:spPr>
          <a:xfrm>
            <a:off x="4323079" y="1720088"/>
            <a:ext cx="462915" cy="981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25"/>
              </a:lnSpc>
            </a:pPr>
            <a:r>
              <a:rPr sz="10500" kern="0" spc="510" dirty="0">
                <a:solidFill>
                  <a:srgbClr val="007FC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!</a:t>
            </a:r>
            <a:endParaRPr sz="10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52" name="path 652"/>
          <p:cNvSpPr/>
          <p:nvPr/>
        </p:nvSpPr>
        <p:spPr>
          <a:xfrm>
            <a:off x="3000781" y="4002494"/>
            <a:ext cx="212496" cy="1203629"/>
          </a:xfrm>
          <a:custGeom>
            <a:avLst/>
            <a:gdLst/>
            <a:ahLst/>
            <a:cxnLst/>
            <a:rect l="0" t="0" r="0" b="0"/>
            <a:pathLst>
              <a:path w="334" h="1895">
                <a:moveTo>
                  <a:pt x="203" y="1"/>
                </a:moveTo>
                <a:lnTo>
                  <a:pt x="333" y="1"/>
                </a:lnTo>
                <a:lnTo>
                  <a:pt x="333" y="1893"/>
                </a:lnTo>
                <a:lnTo>
                  <a:pt x="1" y="1893"/>
                </a:lnTo>
              </a:path>
            </a:pathLst>
          </a:custGeom>
          <a:noFill/>
          <a:ln w="1879" cap="rnd">
            <a:solidFill>
              <a:srgbClr val="000000"/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54" name="rect 654"/>
          <p:cNvSpPr/>
          <p:nvPr/>
        </p:nvSpPr>
        <p:spPr>
          <a:xfrm>
            <a:off x="2964306" y="5182374"/>
            <a:ext cx="42494" cy="4560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656" name="table 656"/>
          <p:cNvGraphicFramePr>
            <a:graphicFrameLocks noGrp="1"/>
          </p:cNvGraphicFramePr>
          <p:nvPr/>
        </p:nvGraphicFramePr>
        <p:xfrm>
          <a:off x="2026577" y="4284154"/>
          <a:ext cx="1106170" cy="222250"/>
        </p:xfrm>
        <a:graphic>
          <a:graphicData uri="http://schemas.openxmlformats.org/drawingml/2006/table">
            <a:tbl>
              <a:tblPr/>
              <a:tblGrid>
                <a:gridCol w="1106170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4615" algn="l" rtl="0" eaLnBrk="0">
                        <a:lnSpc>
                          <a:spcPts val="92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6</a:t>
                      </a: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、返工/ 返修作业流程</a:t>
                      </a:r>
                      <a:endParaRPr sz="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58" name="path 658"/>
          <p:cNvSpPr/>
          <p:nvPr/>
        </p:nvSpPr>
        <p:spPr>
          <a:xfrm>
            <a:off x="3000781" y="4394441"/>
            <a:ext cx="212496" cy="811682"/>
          </a:xfrm>
          <a:custGeom>
            <a:avLst/>
            <a:gdLst/>
            <a:ahLst/>
            <a:cxnLst/>
            <a:rect l="0" t="0" r="0" b="0"/>
            <a:pathLst>
              <a:path w="334" h="1278">
                <a:moveTo>
                  <a:pt x="203" y="1"/>
                </a:moveTo>
                <a:lnTo>
                  <a:pt x="333" y="1"/>
                </a:lnTo>
                <a:lnTo>
                  <a:pt x="333" y="1276"/>
                </a:lnTo>
                <a:lnTo>
                  <a:pt x="1" y="1276"/>
                </a:lnTo>
              </a:path>
            </a:pathLst>
          </a:custGeom>
          <a:noFill/>
          <a:ln w="1879" cap="rnd">
            <a:solidFill>
              <a:srgbClr val="000000"/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60" name="rect 660"/>
          <p:cNvSpPr/>
          <p:nvPr/>
        </p:nvSpPr>
        <p:spPr>
          <a:xfrm>
            <a:off x="2964306" y="5182374"/>
            <a:ext cx="42494" cy="4560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662" name="table 662"/>
          <p:cNvGraphicFramePr>
            <a:graphicFrameLocks noGrp="1"/>
          </p:cNvGraphicFramePr>
          <p:nvPr/>
        </p:nvGraphicFramePr>
        <p:xfrm>
          <a:off x="2026577" y="3470490"/>
          <a:ext cx="1106170" cy="222250"/>
        </p:xfrm>
        <a:graphic>
          <a:graphicData uri="http://schemas.openxmlformats.org/drawingml/2006/table">
            <a:tbl>
              <a:tblPr/>
              <a:tblGrid>
                <a:gridCol w="1106170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497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</a:t>
                      </a:r>
                      <a:r>
                        <a:rPr sz="7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、合格</a:t>
                      </a:r>
                      <a:endParaRPr sz="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64" name="path 664"/>
          <p:cNvSpPr/>
          <p:nvPr/>
        </p:nvSpPr>
        <p:spPr>
          <a:xfrm>
            <a:off x="3000781" y="3580777"/>
            <a:ext cx="212496" cy="1625345"/>
          </a:xfrm>
          <a:custGeom>
            <a:avLst/>
            <a:gdLst/>
            <a:ahLst/>
            <a:cxnLst/>
            <a:rect l="0" t="0" r="0" b="0"/>
            <a:pathLst>
              <a:path w="334" h="2559">
                <a:moveTo>
                  <a:pt x="203" y="1"/>
                </a:moveTo>
                <a:lnTo>
                  <a:pt x="333" y="1"/>
                </a:lnTo>
                <a:lnTo>
                  <a:pt x="333" y="2558"/>
                </a:lnTo>
                <a:lnTo>
                  <a:pt x="1" y="2558"/>
                </a:lnTo>
              </a:path>
            </a:pathLst>
          </a:custGeom>
          <a:noFill/>
          <a:ln w="1879" cap="rnd">
            <a:solidFill>
              <a:srgbClr val="000000"/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666" name="table 666"/>
          <p:cNvGraphicFramePr>
            <a:graphicFrameLocks noGrp="1"/>
          </p:cNvGraphicFramePr>
          <p:nvPr/>
        </p:nvGraphicFramePr>
        <p:xfrm>
          <a:off x="2026577" y="4676101"/>
          <a:ext cx="1106170" cy="222250"/>
        </p:xfrm>
        <a:graphic>
          <a:graphicData uri="http://schemas.openxmlformats.org/drawingml/2006/table">
            <a:tbl>
              <a:tblPr/>
              <a:tblGrid>
                <a:gridCol w="1106170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383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7</a:t>
                      </a: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、报废品控制流程</a:t>
                      </a:r>
                      <a:endParaRPr sz="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68" name="table 668"/>
          <p:cNvGraphicFramePr>
            <a:graphicFrameLocks noGrp="1"/>
          </p:cNvGraphicFramePr>
          <p:nvPr/>
        </p:nvGraphicFramePr>
        <p:xfrm>
          <a:off x="449313" y="3727818"/>
          <a:ext cx="1106169" cy="221614"/>
        </p:xfrm>
        <a:graphic>
          <a:graphicData uri="http://schemas.openxmlformats.org/drawingml/2006/table">
            <a:tbl>
              <a:tblPr/>
              <a:tblGrid>
                <a:gridCol w="1106169"/>
              </a:tblGrid>
              <a:tr h="2184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16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</a:t>
                      </a:r>
                      <a:r>
                        <a:rPr sz="7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、冻结隔离</a:t>
                      </a:r>
                      <a:endParaRPr sz="7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70" name="picture 67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345814" y="1014044"/>
            <a:ext cx="45085" cy="4993741"/>
          </a:xfrm>
          <a:prstGeom prst="rect">
            <a:avLst/>
          </a:prstGeom>
        </p:spPr>
      </p:pic>
      <p:sp>
        <p:nvSpPr>
          <p:cNvPr id="672" name="textbox 672"/>
          <p:cNvSpPr/>
          <p:nvPr/>
        </p:nvSpPr>
        <p:spPr>
          <a:xfrm>
            <a:off x="9536100" y="5712155"/>
            <a:ext cx="1155064" cy="1854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*产品报废排列图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74" name="textbox 674"/>
          <p:cNvSpPr/>
          <p:nvPr/>
        </p:nvSpPr>
        <p:spPr>
          <a:xfrm>
            <a:off x="471415" y="6210172"/>
            <a:ext cx="111442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14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ILl门l《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76" name="path 676"/>
          <p:cNvSpPr/>
          <p:nvPr/>
        </p:nvSpPr>
        <p:spPr>
          <a:xfrm>
            <a:off x="8125967" y="3209544"/>
            <a:ext cx="288036" cy="438911"/>
          </a:xfrm>
          <a:custGeom>
            <a:avLst/>
            <a:gdLst/>
            <a:ahLst/>
            <a:cxnLst/>
            <a:rect l="0" t="0" r="0" b="0"/>
            <a:pathLst>
              <a:path w="453" h="691">
                <a:moveTo>
                  <a:pt x="228" y="691"/>
                </a:moveTo>
                <a:lnTo>
                  <a:pt x="228" y="518"/>
                </a:lnTo>
                <a:lnTo>
                  <a:pt x="0" y="518"/>
                </a:lnTo>
                <a:lnTo>
                  <a:pt x="0" y="172"/>
                </a:lnTo>
                <a:lnTo>
                  <a:pt x="228" y="172"/>
                </a:lnTo>
                <a:lnTo>
                  <a:pt x="228" y="0"/>
                </a:lnTo>
                <a:lnTo>
                  <a:pt x="453" y="345"/>
                </a:lnTo>
                <a:lnTo>
                  <a:pt x="228" y="691"/>
                </a:lnTo>
              </a:path>
            </a:pathLst>
          </a:custGeom>
          <a:solidFill>
            <a:srgbClr val="007FC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78" name="textbox 678"/>
          <p:cNvSpPr/>
          <p:nvPr/>
        </p:nvSpPr>
        <p:spPr>
          <a:xfrm>
            <a:off x="9684690" y="3536644"/>
            <a:ext cx="850264" cy="1854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*产线直通率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80" name="textbox 680"/>
          <p:cNvSpPr/>
          <p:nvPr/>
        </p:nvSpPr>
        <p:spPr>
          <a:xfrm>
            <a:off x="765941" y="1760846"/>
            <a:ext cx="484505" cy="130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发现可疑品</a:t>
            </a:r>
            <a:endParaRPr sz="7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82" name="textbox 682"/>
          <p:cNvSpPr/>
          <p:nvPr/>
        </p:nvSpPr>
        <p:spPr>
          <a:xfrm>
            <a:off x="2409150" y="1891853"/>
            <a:ext cx="349250" cy="1200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4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MRB判定</a:t>
            </a:r>
            <a:endParaRPr sz="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84" name="textbox 684"/>
          <p:cNvSpPr/>
          <p:nvPr/>
        </p:nvSpPr>
        <p:spPr>
          <a:xfrm>
            <a:off x="2410174" y="3076801"/>
            <a:ext cx="348615" cy="1289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</a:t>
            </a:r>
            <a:r>
              <a:rPr sz="700" kern="0" spc="-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、判定</a:t>
            </a:r>
            <a:endParaRPr sz="7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86" name="textbox 686"/>
          <p:cNvSpPr/>
          <p:nvPr/>
        </p:nvSpPr>
        <p:spPr>
          <a:xfrm>
            <a:off x="2479990" y="5151055"/>
            <a:ext cx="208915" cy="130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结束</a:t>
            </a:r>
            <a:endParaRPr sz="7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88" name="rect 688"/>
          <p:cNvSpPr/>
          <p:nvPr/>
        </p:nvSpPr>
        <p:spPr>
          <a:xfrm>
            <a:off x="2964306" y="5182374"/>
            <a:ext cx="42494" cy="4560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picture 6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29768" y="1479803"/>
            <a:ext cx="11163300" cy="2433066"/>
          </a:xfrm>
          <a:prstGeom prst="rect">
            <a:avLst/>
          </a:prstGeom>
        </p:spPr>
      </p:pic>
      <p:sp>
        <p:nvSpPr>
          <p:cNvPr id="692" name="rect 692"/>
          <p:cNvSpPr/>
          <p:nvPr/>
        </p:nvSpPr>
        <p:spPr>
          <a:xfrm>
            <a:off x="428244" y="4160520"/>
            <a:ext cx="11163300" cy="1905000"/>
          </a:xfrm>
          <a:prstGeom prst="rect">
            <a:avLst/>
          </a:prstGeom>
          <a:solidFill>
            <a:srgbClr val="DEF0F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94" name="rect 694"/>
          <p:cNvSpPr/>
          <p:nvPr/>
        </p:nvSpPr>
        <p:spPr>
          <a:xfrm>
            <a:off x="412750" y="4130040"/>
            <a:ext cx="910589" cy="1958339"/>
          </a:xfrm>
          <a:prstGeom prst="rect">
            <a:avLst/>
          </a:prstGeom>
          <a:solidFill>
            <a:srgbClr val="007EC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696" name="table 696"/>
          <p:cNvGraphicFramePr>
            <a:graphicFrameLocks noGrp="1"/>
          </p:cNvGraphicFramePr>
          <p:nvPr/>
        </p:nvGraphicFramePr>
        <p:xfrm>
          <a:off x="1343405" y="4141470"/>
          <a:ext cx="10253344" cy="1929129"/>
        </p:xfrm>
        <a:graphic>
          <a:graphicData uri="http://schemas.openxmlformats.org/drawingml/2006/table">
            <a:tbl>
              <a:tblPr/>
              <a:tblGrid>
                <a:gridCol w="3200400"/>
                <a:gridCol w="3185160"/>
                <a:gridCol w="3867784"/>
              </a:tblGrid>
              <a:tr h="19291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98" name="picture 6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744967" y="4160519"/>
            <a:ext cx="3832859" cy="1891283"/>
          </a:xfrm>
          <a:prstGeom prst="rect">
            <a:avLst/>
          </a:prstGeom>
        </p:spPr>
      </p:pic>
      <p:graphicFrame>
        <p:nvGraphicFramePr>
          <p:cNvPr id="700" name="table 700"/>
          <p:cNvGraphicFramePr>
            <a:graphicFrameLocks noGrp="1"/>
          </p:cNvGraphicFramePr>
          <p:nvPr/>
        </p:nvGraphicFramePr>
        <p:xfrm>
          <a:off x="1343405" y="4141470"/>
          <a:ext cx="3187700" cy="1927225"/>
        </p:xfrm>
        <a:graphic>
          <a:graphicData uri="http://schemas.openxmlformats.org/drawingml/2006/table">
            <a:tbl>
              <a:tblPr/>
              <a:tblGrid>
                <a:gridCol w="3187700"/>
              </a:tblGrid>
              <a:tr h="19208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02" name="table 702"/>
          <p:cNvGraphicFramePr>
            <a:graphicFrameLocks noGrp="1"/>
          </p:cNvGraphicFramePr>
          <p:nvPr/>
        </p:nvGraphicFramePr>
        <p:xfrm>
          <a:off x="4546853" y="4141470"/>
          <a:ext cx="3162300" cy="1927225"/>
        </p:xfrm>
        <a:graphic>
          <a:graphicData uri="http://schemas.openxmlformats.org/drawingml/2006/table">
            <a:tbl>
              <a:tblPr/>
              <a:tblGrid>
                <a:gridCol w="3162300"/>
              </a:tblGrid>
              <a:tr h="19208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04" name="picture 7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62455" y="4160519"/>
            <a:ext cx="3150108" cy="1889760"/>
          </a:xfrm>
          <a:prstGeom prst="rect">
            <a:avLst/>
          </a:prstGeom>
        </p:spPr>
      </p:pic>
      <p:pic>
        <p:nvPicPr>
          <p:cNvPr id="706" name="picture 7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565903" y="4160519"/>
            <a:ext cx="3124200" cy="1889760"/>
          </a:xfrm>
          <a:prstGeom prst="rect">
            <a:avLst/>
          </a:prstGeom>
        </p:spPr>
      </p:pic>
      <p:sp>
        <p:nvSpPr>
          <p:cNvPr id="708" name="textbox 708"/>
          <p:cNvSpPr/>
          <p:nvPr/>
        </p:nvSpPr>
        <p:spPr>
          <a:xfrm>
            <a:off x="428244" y="978408"/>
            <a:ext cx="11165205" cy="457200"/>
          </a:xfrm>
          <a:prstGeom prst="rect">
            <a:avLst/>
          </a:prstGeom>
          <a:solidFill>
            <a:srgbClr val="007FC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50565" algn="l" rtl="0" eaLnBrk="0">
              <a:lnSpc>
                <a:spcPct val="93000"/>
              </a:lnSpc>
              <a:spcBef>
                <a:spcPts val="0"/>
              </a:spcBef>
            </a:pPr>
            <a:r>
              <a:rPr sz="2000" b="1" kern="0" spc="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设备状态实时监控，</a:t>
            </a:r>
            <a:r>
              <a:rPr sz="2000" b="1" kern="0" spc="-51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000" b="1" kern="0" spc="-1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秒级呈现设备实时状态</a:t>
            </a:r>
            <a:endParaRPr sz="20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10" name="textbox 710"/>
          <p:cNvSpPr/>
          <p:nvPr/>
        </p:nvSpPr>
        <p:spPr>
          <a:xfrm>
            <a:off x="424751" y="288163"/>
            <a:ext cx="3404234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3.1/ 解决方案</a:t>
            </a:r>
            <a:r>
              <a:rPr sz="2300" b="1" kern="0" spc="2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</a:t>
            </a:r>
            <a:r>
              <a:rPr sz="2300" kern="0" spc="2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设备管理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12" name="textbox 712"/>
          <p:cNvSpPr/>
          <p:nvPr/>
        </p:nvSpPr>
        <p:spPr>
          <a:xfrm>
            <a:off x="520776" y="4696282"/>
            <a:ext cx="702944" cy="808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1700" b="1" kern="0" spc="7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设备性</a:t>
            </a:r>
            <a:endParaRPr sz="1700" dirty="0">
              <a:latin typeface="微软雅黑"/>
              <a:ea typeface="微软雅黑"/>
              <a:cs typeface="微软雅黑"/>
            </a:endParaRPr>
          </a:p>
          <a:p>
            <a:pPr marL="16510" algn="l" rtl="0" eaLnBrk="0">
              <a:lnSpc>
                <a:spcPct val="90000"/>
              </a:lnSpc>
              <a:spcBef>
                <a:spcPts val="320"/>
              </a:spcBef>
            </a:pPr>
            <a:r>
              <a:rPr sz="1700" b="1" kern="0" spc="6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能报表</a:t>
            </a:r>
            <a:endParaRPr sz="1700" dirty="0">
              <a:latin typeface="微软雅黑"/>
              <a:ea typeface="微软雅黑"/>
              <a:cs typeface="微软雅黑"/>
            </a:endParaRPr>
          </a:p>
          <a:p>
            <a:pPr marL="128905" algn="l" rtl="0" eaLnBrk="0">
              <a:lnSpc>
                <a:spcPct val="89000"/>
              </a:lnSpc>
              <a:spcBef>
                <a:spcPts val="335"/>
              </a:spcBef>
            </a:pPr>
            <a:r>
              <a:rPr sz="1700" b="1" kern="0" spc="5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直出</a:t>
            </a:r>
            <a:endParaRPr sz="17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14" name="textbox 714"/>
          <p:cNvSpPr/>
          <p:nvPr/>
        </p:nvSpPr>
        <p:spPr>
          <a:xfrm>
            <a:off x="471415" y="6210172"/>
            <a:ext cx="111442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14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ILl门l《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" name="picture 7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43484" y="1112520"/>
            <a:ext cx="3973067" cy="4747259"/>
          </a:xfrm>
          <a:prstGeom prst="rect">
            <a:avLst/>
          </a:prstGeom>
        </p:spPr>
      </p:pic>
      <p:graphicFrame>
        <p:nvGraphicFramePr>
          <p:cNvPr id="718" name="table 718"/>
          <p:cNvGraphicFramePr>
            <a:graphicFrameLocks noGrp="1"/>
          </p:cNvGraphicFramePr>
          <p:nvPr/>
        </p:nvGraphicFramePr>
        <p:xfrm>
          <a:off x="433704" y="1102995"/>
          <a:ext cx="3992244" cy="4765675"/>
        </p:xfrm>
        <a:graphic>
          <a:graphicData uri="http://schemas.openxmlformats.org/drawingml/2006/table">
            <a:tbl>
              <a:tblPr/>
              <a:tblGrid>
                <a:gridCol w="1936114"/>
                <a:gridCol w="1172844"/>
                <a:gridCol w="883285"/>
              </a:tblGrid>
              <a:tr h="1771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4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2009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异常上报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655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异常处理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78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9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异常关闭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A"/>
                    </a:solidFill>
                  </a:tcPr>
                </a:tc>
              </a:tr>
              <a:tr h="4588509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F1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F1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F1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F1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F1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F14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20" name="picture 7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500871" y="4172711"/>
            <a:ext cx="2975609" cy="1826513"/>
          </a:xfrm>
          <a:prstGeom prst="rect">
            <a:avLst/>
          </a:prstGeom>
        </p:spPr>
      </p:pic>
      <p:pic>
        <p:nvPicPr>
          <p:cNvPr id="722" name="picture 7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196840" y="1633728"/>
            <a:ext cx="2732531" cy="1793747"/>
          </a:xfrm>
          <a:prstGeom prst="rect">
            <a:avLst/>
          </a:prstGeom>
        </p:spPr>
      </p:pic>
      <p:pic>
        <p:nvPicPr>
          <p:cNvPr id="724" name="picture 7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187695" y="4172711"/>
            <a:ext cx="2751201" cy="1763648"/>
          </a:xfrm>
          <a:prstGeom prst="rect">
            <a:avLst/>
          </a:prstGeom>
        </p:spPr>
      </p:pic>
      <p:pic>
        <p:nvPicPr>
          <p:cNvPr id="726" name="picture 7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674607" y="1601723"/>
            <a:ext cx="2415540" cy="1780032"/>
          </a:xfrm>
          <a:prstGeom prst="rect">
            <a:avLst/>
          </a:prstGeom>
        </p:spPr>
      </p:pic>
      <p:graphicFrame>
        <p:nvGraphicFramePr>
          <p:cNvPr id="728" name="table 728"/>
          <p:cNvGraphicFramePr>
            <a:graphicFrameLocks noGrp="1"/>
          </p:cNvGraphicFramePr>
          <p:nvPr/>
        </p:nvGraphicFramePr>
        <p:xfrm>
          <a:off x="8491346" y="4163186"/>
          <a:ext cx="2607944" cy="1375410"/>
        </p:xfrm>
        <a:graphic>
          <a:graphicData uri="http://schemas.openxmlformats.org/drawingml/2006/table">
            <a:tbl>
              <a:tblPr/>
              <a:tblGrid>
                <a:gridCol w="2607944"/>
              </a:tblGrid>
              <a:tr h="13690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30" name="textbox 730"/>
          <p:cNvSpPr/>
          <p:nvPr/>
        </p:nvSpPr>
        <p:spPr>
          <a:xfrm>
            <a:off x="424751" y="288163"/>
            <a:ext cx="3404234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3.1/ 解决方案</a:t>
            </a:r>
            <a:r>
              <a:rPr sz="2300" b="1" kern="0" spc="2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</a:t>
            </a:r>
            <a:r>
              <a:rPr sz="2300" kern="0" spc="2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异常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安灯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grpSp>
        <p:nvGrpSpPr>
          <p:cNvPr id="36" name="group 36"/>
          <p:cNvGrpSpPr/>
          <p:nvPr/>
        </p:nvGrpSpPr>
        <p:grpSpPr>
          <a:xfrm rot="21600000">
            <a:off x="4977780" y="1048511"/>
            <a:ext cx="2951591" cy="417576"/>
            <a:chOff x="0" y="0"/>
            <a:chExt cx="2951591" cy="417576"/>
          </a:xfrm>
        </p:grpSpPr>
        <p:grpSp>
          <p:nvGrpSpPr>
            <p:cNvPr id="38" name="group 38"/>
            <p:cNvGrpSpPr/>
            <p:nvPr/>
          </p:nvGrpSpPr>
          <p:grpSpPr>
            <a:xfrm rot="21600000">
              <a:off x="-12588" y="0"/>
              <a:ext cx="2756915" cy="432816"/>
              <a:chOff x="0" y="0"/>
              <a:chExt cx="2756915" cy="432816"/>
            </a:xfrm>
          </p:grpSpPr>
          <p:sp>
            <p:nvSpPr>
              <p:cNvPr id="732" name="path 732"/>
              <p:cNvSpPr/>
              <p:nvPr/>
            </p:nvSpPr>
            <p:spPr>
              <a:xfrm>
                <a:off x="502920" y="0"/>
                <a:ext cx="2253995" cy="432816"/>
              </a:xfrm>
              <a:custGeom>
                <a:avLst/>
                <a:gdLst/>
                <a:ahLst/>
                <a:cxnLst/>
                <a:rect l="0" t="0" r="0" b="0"/>
                <a:pathLst>
                  <a:path w="3549" h="681">
                    <a:moveTo>
                      <a:pt x="0" y="0"/>
                    </a:moveTo>
                    <a:lnTo>
                      <a:pt x="3549" y="0"/>
                    </a:lnTo>
                    <a:lnTo>
                      <a:pt x="3549" y="681"/>
                    </a:lnTo>
                    <a:lnTo>
                      <a:pt x="0" y="6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6FC6">
                  <a:alpha val="3921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4" name="path 734"/>
              <p:cNvSpPr/>
              <p:nvPr/>
            </p:nvSpPr>
            <p:spPr>
              <a:xfrm>
                <a:off x="0" y="0"/>
                <a:ext cx="504444" cy="417576"/>
              </a:xfrm>
              <a:custGeom>
                <a:avLst/>
                <a:gdLst/>
                <a:ahLst/>
                <a:cxnLst/>
                <a:rect l="0" t="0" r="0" b="0"/>
                <a:pathLst>
                  <a:path w="794" h="657">
                    <a:moveTo>
                      <a:pt x="0" y="0"/>
                    </a:moveTo>
                    <a:lnTo>
                      <a:pt x="794" y="0"/>
                    </a:lnTo>
                    <a:lnTo>
                      <a:pt x="794" y="657"/>
                    </a:lnTo>
                    <a:lnTo>
                      <a:pt x="0" y="6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FC9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36" name="rect 736"/>
            <p:cNvSpPr/>
            <p:nvPr/>
          </p:nvSpPr>
          <p:spPr>
            <a:xfrm>
              <a:off x="491855" y="6096"/>
              <a:ext cx="2459735" cy="411479"/>
            </a:xfrm>
            <a:prstGeom prst="rect">
              <a:avLst/>
            </a:prstGeom>
            <a:solidFill>
              <a:srgbClr val="F2F2F2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38" name="textbox 738"/>
            <p:cNvSpPr/>
            <p:nvPr/>
          </p:nvSpPr>
          <p:spPr>
            <a:xfrm>
              <a:off x="180603" y="95122"/>
              <a:ext cx="2584450" cy="2641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2000"/>
                </a:lnSpc>
              </a:pPr>
              <a:r>
                <a:rPr sz="1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      </a:t>
              </a:r>
              <a:r>
                <a:rPr sz="1700" b="1" kern="0" spc="6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异常上报并短信通知</a:t>
              </a:r>
              <a:endParaRPr sz="1700" dirty="0">
                <a:latin typeface="微软雅黑"/>
                <a:ea typeface="微软雅黑"/>
                <a:cs typeface="微软雅黑"/>
              </a:endParaRPr>
            </a:p>
          </p:txBody>
        </p:sp>
      </p:grpSp>
      <p:grpSp>
        <p:nvGrpSpPr>
          <p:cNvPr id="40" name="group 40"/>
          <p:cNvGrpSpPr/>
          <p:nvPr/>
        </p:nvGrpSpPr>
        <p:grpSpPr>
          <a:xfrm rot="21600000">
            <a:off x="8493252" y="1054608"/>
            <a:ext cx="2878836" cy="426720"/>
            <a:chOff x="0" y="0"/>
            <a:chExt cx="2878836" cy="426720"/>
          </a:xfrm>
        </p:grpSpPr>
        <p:grpSp>
          <p:nvGrpSpPr>
            <p:cNvPr id="42" name="group 42"/>
            <p:cNvGrpSpPr/>
            <p:nvPr/>
          </p:nvGrpSpPr>
          <p:grpSpPr>
            <a:xfrm rot="21600000">
              <a:off x="0" y="-6096"/>
              <a:ext cx="2677667" cy="449580"/>
              <a:chOff x="0" y="0"/>
              <a:chExt cx="2677667" cy="449580"/>
            </a:xfrm>
          </p:grpSpPr>
          <p:sp>
            <p:nvSpPr>
              <p:cNvPr id="740" name="path 740"/>
              <p:cNvSpPr/>
              <p:nvPr/>
            </p:nvSpPr>
            <p:spPr>
              <a:xfrm>
                <a:off x="487679" y="18288"/>
                <a:ext cx="2189988" cy="431292"/>
              </a:xfrm>
              <a:custGeom>
                <a:avLst/>
                <a:gdLst/>
                <a:ahLst/>
                <a:cxnLst/>
                <a:rect l="0" t="0" r="0" b="0"/>
                <a:pathLst>
                  <a:path w="3448" h="679">
                    <a:moveTo>
                      <a:pt x="0" y="0"/>
                    </a:moveTo>
                    <a:lnTo>
                      <a:pt x="3448" y="0"/>
                    </a:lnTo>
                    <a:lnTo>
                      <a:pt x="3448" y="679"/>
                    </a:lnTo>
                    <a:lnTo>
                      <a:pt x="0" y="6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6FC6">
                  <a:alpha val="3921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2" name="path 742"/>
              <p:cNvSpPr/>
              <p:nvPr/>
            </p:nvSpPr>
            <p:spPr>
              <a:xfrm>
                <a:off x="0" y="0"/>
                <a:ext cx="487680" cy="419100"/>
              </a:xfrm>
              <a:custGeom>
                <a:avLst/>
                <a:gdLst/>
                <a:ahLst/>
                <a:cxnLst/>
                <a:rect l="0" t="0" r="0" b="0"/>
                <a:pathLst>
                  <a:path w="768" h="660">
                    <a:moveTo>
                      <a:pt x="0" y="0"/>
                    </a:moveTo>
                    <a:lnTo>
                      <a:pt x="768" y="0"/>
                    </a:lnTo>
                    <a:lnTo>
                      <a:pt x="768" y="660"/>
                    </a:lnTo>
                    <a:lnTo>
                      <a:pt x="0" y="6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B3DF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44" name="rect 744"/>
            <p:cNvSpPr/>
            <p:nvPr/>
          </p:nvSpPr>
          <p:spPr>
            <a:xfrm>
              <a:off x="489204" y="0"/>
              <a:ext cx="2389632" cy="426720"/>
            </a:xfrm>
            <a:prstGeom prst="rect">
              <a:avLst/>
            </a:prstGeom>
            <a:solidFill>
              <a:srgbClr val="F2F2F2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46" name="textbox 746"/>
            <p:cNvSpPr/>
            <p:nvPr/>
          </p:nvSpPr>
          <p:spPr>
            <a:xfrm>
              <a:off x="173228" y="93954"/>
              <a:ext cx="2325370" cy="2654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2000"/>
                </a:lnSpc>
              </a:pPr>
              <a:r>
                <a:rPr sz="17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         </a:t>
              </a:r>
              <a:r>
                <a:rPr sz="1700" b="1" kern="0" spc="6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处理</a:t>
              </a:r>
              <a:r>
                <a:rPr sz="1700" b="1" kern="0" spc="5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全流程记录</a:t>
              </a:r>
              <a:endParaRPr sz="1700" dirty="0">
                <a:latin typeface="微软雅黑"/>
                <a:ea typeface="微软雅黑"/>
                <a:cs typeface="微软雅黑"/>
              </a:endParaRPr>
            </a:p>
          </p:txBody>
        </p:sp>
      </p:grpSp>
      <p:grpSp>
        <p:nvGrpSpPr>
          <p:cNvPr id="44" name="group 44"/>
          <p:cNvGrpSpPr/>
          <p:nvPr/>
        </p:nvGrpSpPr>
        <p:grpSpPr>
          <a:xfrm rot="21600000">
            <a:off x="8493252" y="3604259"/>
            <a:ext cx="2878836" cy="425196"/>
            <a:chOff x="0" y="0"/>
            <a:chExt cx="2878836" cy="425196"/>
          </a:xfrm>
        </p:grpSpPr>
        <p:grpSp>
          <p:nvGrpSpPr>
            <p:cNvPr id="46" name="group 46"/>
            <p:cNvGrpSpPr/>
            <p:nvPr/>
          </p:nvGrpSpPr>
          <p:grpSpPr>
            <a:xfrm rot="21600000">
              <a:off x="0" y="0"/>
              <a:ext cx="2878836" cy="425196"/>
              <a:chOff x="0" y="0"/>
              <a:chExt cx="2878836" cy="425196"/>
            </a:xfrm>
          </p:grpSpPr>
          <p:sp>
            <p:nvSpPr>
              <p:cNvPr id="748" name="path 748"/>
              <p:cNvSpPr/>
              <p:nvPr/>
            </p:nvSpPr>
            <p:spPr>
              <a:xfrm>
                <a:off x="0" y="0"/>
                <a:ext cx="489204" cy="417576"/>
              </a:xfrm>
              <a:custGeom>
                <a:avLst/>
                <a:gdLst/>
                <a:ahLst/>
                <a:cxnLst/>
                <a:rect l="0" t="0" r="0" b="0"/>
                <a:pathLst>
                  <a:path w="770" h="657">
                    <a:moveTo>
                      <a:pt x="0" y="0"/>
                    </a:moveTo>
                    <a:lnTo>
                      <a:pt x="770" y="0"/>
                    </a:lnTo>
                    <a:lnTo>
                      <a:pt x="770" y="657"/>
                    </a:lnTo>
                    <a:lnTo>
                      <a:pt x="0" y="6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B3DF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0" name="path 750"/>
              <p:cNvSpPr/>
              <p:nvPr/>
            </p:nvSpPr>
            <p:spPr>
              <a:xfrm>
                <a:off x="489204" y="12192"/>
                <a:ext cx="2389632" cy="413003"/>
              </a:xfrm>
              <a:custGeom>
                <a:avLst/>
                <a:gdLst/>
                <a:ahLst/>
                <a:cxnLst/>
                <a:rect l="0" t="0" r="0" b="0"/>
                <a:pathLst>
                  <a:path w="3763" h="650">
                    <a:moveTo>
                      <a:pt x="0" y="0"/>
                    </a:moveTo>
                    <a:lnTo>
                      <a:pt x="3763" y="0"/>
                    </a:lnTo>
                    <a:lnTo>
                      <a:pt x="3763" y="650"/>
                    </a:lnTo>
                    <a:lnTo>
                      <a:pt x="0" y="6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F2F2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52" name="textbox 752"/>
            <p:cNvSpPr/>
            <p:nvPr/>
          </p:nvSpPr>
          <p:spPr>
            <a:xfrm>
              <a:off x="-12700" y="-12700"/>
              <a:ext cx="2904489" cy="4724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7485" algn="l" rtl="0" eaLnBrk="0">
                <a:lnSpc>
                  <a:spcPct val="91000"/>
                </a:lnSpc>
              </a:pPr>
              <a:r>
                <a:rPr sz="17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         </a:t>
              </a:r>
              <a:r>
                <a:rPr sz="1700" b="1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700" b="1" kern="0" spc="4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异常升级机制</a:t>
              </a:r>
              <a:endParaRPr sz="1700" dirty="0">
                <a:latin typeface="微软雅黑"/>
                <a:ea typeface="微软雅黑"/>
                <a:cs typeface="微软雅黑"/>
              </a:endParaRPr>
            </a:p>
          </p:txBody>
        </p:sp>
      </p:grpSp>
      <p:grpSp>
        <p:nvGrpSpPr>
          <p:cNvPr id="48" name="group 48"/>
          <p:cNvGrpSpPr/>
          <p:nvPr/>
        </p:nvGrpSpPr>
        <p:grpSpPr>
          <a:xfrm rot="21600000">
            <a:off x="4977780" y="3622548"/>
            <a:ext cx="2951591" cy="414353"/>
            <a:chOff x="0" y="0"/>
            <a:chExt cx="2951591" cy="414353"/>
          </a:xfrm>
        </p:grpSpPr>
        <p:grpSp>
          <p:nvGrpSpPr>
            <p:cNvPr id="50" name="group 50"/>
            <p:cNvGrpSpPr/>
            <p:nvPr/>
          </p:nvGrpSpPr>
          <p:grpSpPr>
            <a:xfrm rot="21600000">
              <a:off x="-12588" y="-6096"/>
              <a:ext cx="2756915" cy="432816"/>
              <a:chOff x="0" y="0"/>
              <a:chExt cx="2756915" cy="432816"/>
            </a:xfrm>
          </p:grpSpPr>
          <p:sp>
            <p:nvSpPr>
              <p:cNvPr id="754" name="path 754"/>
              <p:cNvSpPr/>
              <p:nvPr/>
            </p:nvSpPr>
            <p:spPr>
              <a:xfrm>
                <a:off x="502920" y="0"/>
                <a:ext cx="2253995" cy="432816"/>
              </a:xfrm>
              <a:custGeom>
                <a:avLst/>
                <a:gdLst/>
                <a:ahLst/>
                <a:cxnLst/>
                <a:rect l="0" t="0" r="0" b="0"/>
                <a:pathLst>
                  <a:path w="3549" h="681">
                    <a:moveTo>
                      <a:pt x="0" y="0"/>
                    </a:moveTo>
                    <a:lnTo>
                      <a:pt x="3549" y="0"/>
                    </a:lnTo>
                    <a:lnTo>
                      <a:pt x="3549" y="681"/>
                    </a:lnTo>
                    <a:lnTo>
                      <a:pt x="0" y="6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6FC6">
                  <a:alpha val="3921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6" name="path 756"/>
              <p:cNvSpPr/>
              <p:nvPr/>
            </p:nvSpPr>
            <p:spPr>
              <a:xfrm>
                <a:off x="0" y="0"/>
                <a:ext cx="504444" cy="417576"/>
              </a:xfrm>
              <a:custGeom>
                <a:avLst/>
                <a:gdLst/>
                <a:ahLst/>
                <a:cxnLst/>
                <a:rect l="0" t="0" r="0" b="0"/>
                <a:pathLst>
                  <a:path w="794" h="657">
                    <a:moveTo>
                      <a:pt x="0" y="0"/>
                    </a:moveTo>
                    <a:lnTo>
                      <a:pt x="794" y="0"/>
                    </a:lnTo>
                    <a:lnTo>
                      <a:pt x="794" y="657"/>
                    </a:lnTo>
                    <a:lnTo>
                      <a:pt x="0" y="6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FC9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58" name="rect 758"/>
            <p:cNvSpPr/>
            <p:nvPr/>
          </p:nvSpPr>
          <p:spPr>
            <a:xfrm>
              <a:off x="491855" y="0"/>
              <a:ext cx="2459735" cy="411479"/>
            </a:xfrm>
            <a:prstGeom prst="rect">
              <a:avLst/>
            </a:prstGeom>
            <a:solidFill>
              <a:srgbClr val="F2F2F2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60" name="textbox 760"/>
            <p:cNvSpPr/>
            <p:nvPr/>
          </p:nvSpPr>
          <p:spPr>
            <a:xfrm>
              <a:off x="171231" y="90627"/>
              <a:ext cx="2364104" cy="262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2000"/>
                </a:lnSpc>
              </a:pPr>
              <a:r>
                <a:rPr sz="1700" b="1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1700" b="1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700" b="1" kern="0" spc="70" dirty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异常可一键委托</a:t>
              </a:r>
              <a:endParaRPr sz="1700" dirty="0">
                <a:latin typeface="微软雅黑"/>
                <a:ea typeface="微软雅黑"/>
                <a:cs typeface="微软雅黑"/>
              </a:endParaRPr>
            </a:p>
          </p:txBody>
        </p:sp>
      </p:grpSp>
      <p:sp>
        <p:nvSpPr>
          <p:cNvPr id="762" name="textbox 762"/>
          <p:cNvSpPr/>
          <p:nvPr/>
        </p:nvSpPr>
        <p:spPr>
          <a:xfrm>
            <a:off x="471415" y="6210172"/>
            <a:ext cx="111442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14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ILl门l《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764" name="picture 76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664075" y="866775"/>
            <a:ext cx="25400" cy="520763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" name="picture 7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70604" y="920115"/>
            <a:ext cx="4738370" cy="4997957"/>
          </a:xfrm>
          <a:prstGeom prst="rect">
            <a:avLst/>
          </a:prstGeom>
        </p:spPr>
      </p:pic>
      <p:pic>
        <p:nvPicPr>
          <p:cNvPr id="768" name="picture 7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479535" y="2432304"/>
            <a:ext cx="2913888" cy="1310639"/>
          </a:xfrm>
          <a:prstGeom prst="rect">
            <a:avLst/>
          </a:prstGeom>
        </p:spPr>
      </p:pic>
      <p:pic>
        <p:nvPicPr>
          <p:cNvPr id="770" name="picture 7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479535" y="972311"/>
            <a:ext cx="2913888" cy="1316735"/>
          </a:xfrm>
          <a:prstGeom prst="rect">
            <a:avLst/>
          </a:prstGeom>
        </p:spPr>
      </p:pic>
      <p:pic>
        <p:nvPicPr>
          <p:cNvPr id="772" name="picture 7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460485" y="953261"/>
            <a:ext cx="2951988" cy="2808732"/>
          </a:xfrm>
          <a:prstGeom prst="rect">
            <a:avLst/>
          </a:prstGeom>
        </p:spPr>
      </p:pic>
      <p:pic>
        <p:nvPicPr>
          <p:cNvPr id="774" name="picture 7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479535" y="3910583"/>
            <a:ext cx="2913888" cy="2180970"/>
          </a:xfrm>
          <a:prstGeom prst="rect">
            <a:avLst/>
          </a:prstGeom>
        </p:spPr>
      </p:pic>
      <p:sp>
        <p:nvSpPr>
          <p:cNvPr id="776" name="textbox 776"/>
          <p:cNvSpPr/>
          <p:nvPr/>
        </p:nvSpPr>
        <p:spPr>
          <a:xfrm>
            <a:off x="9790624" y="2213149"/>
            <a:ext cx="273684" cy="285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2000" b="1" kern="0" spc="-1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料</a:t>
            </a:r>
            <a:endParaRPr sz="20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778" name="picture 77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385809" y="875029"/>
            <a:ext cx="3095625" cy="5019040"/>
          </a:xfrm>
          <a:prstGeom prst="rect">
            <a:avLst/>
          </a:prstGeom>
        </p:spPr>
      </p:pic>
      <p:pic>
        <p:nvPicPr>
          <p:cNvPr id="780" name="picture 78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67690" y="989838"/>
            <a:ext cx="2857500" cy="2808732"/>
          </a:xfrm>
          <a:prstGeom prst="rect">
            <a:avLst/>
          </a:prstGeom>
        </p:spPr>
      </p:pic>
      <p:sp>
        <p:nvSpPr>
          <p:cNvPr id="782" name="rect 782"/>
          <p:cNvSpPr/>
          <p:nvPr/>
        </p:nvSpPr>
        <p:spPr>
          <a:xfrm>
            <a:off x="1457960" y="2258567"/>
            <a:ext cx="1079500" cy="402336"/>
          </a:xfrm>
          <a:prstGeom prst="rect">
            <a:avLst/>
          </a:prstGeom>
          <a:solidFill>
            <a:srgbClr val="66B3D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784" name="table 784"/>
          <p:cNvGraphicFramePr>
            <a:graphicFrameLocks noGrp="1"/>
          </p:cNvGraphicFramePr>
          <p:nvPr/>
        </p:nvGraphicFramePr>
        <p:xfrm>
          <a:off x="438150" y="911225"/>
          <a:ext cx="3095625" cy="2971800"/>
        </p:xfrm>
        <a:graphic>
          <a:graphicData uri="http://schemas.openxmlformats.org/drawingml/2006/table">
            <a:tbl>
              <a:tblPr/>
              <a:tblGrid>
                <a:gridCol w="3095625"/>
              </a:tblGrid>
              <a:tr h="2965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24560" algn="l" rtl="0" eaLnBrk="0">
                        <a:lnSpc>
                          <a:spcPct val="91000"/>
                        </a:lnSpc>
                      </a:pP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设备状态信息</a:t>
                      </a:r>
                      <a:endParaRPr sz="15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9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38910" algn="l" rtl="0" eaLnBrk="0">
                        <a:lnSpc>
                          <a:spcPct val="86000"/>
                        </a:lnSpc>
                        <a:spcBef>
                          <a:spcPts val="610"/>
                        </a:spcBef>
                      </a:pPr>
                      <a:r>
                        <a:rPr sz="20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机</a:t>
                      </a:r>
                      <a:endParaRPr sz="20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24560" algn="l" rtl="0" eaLnBrk="0">
                        <a:lnSpc>
                          <a:spcPct val="92000"/>
                        </a:lnSpc>
                        <a:spcBef>
                          <a:spcPts val="460"/>
                        </a:spcBef>
                      </a:pP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设备异常信息</a:t>
                      </a:r>
                      <a:endParaRPr sz="15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2710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工装夹具</a:t>
                      </a:r>
                      <a:r>
                        <a:rPr sz="15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、刀具信息</a:t>
                      </a:r>
                      <a:endParaRPr sz="15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66B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B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6B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6B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52" name="group 52"/>
          <p:cNvGrpSpPr/>
          <p:nvPr/>
        </p:nvGrpSpPr>
        <p:grpSpPr>
          <a:xfrm rot="21600000">
            <a:off x="483869" y="4031741"/>
            <a:ext cx="3014471" cy="2096261"/>
            <a:chOff x="0" y="0"/>
            <a:chExt cx="3014471" cy="2096261"/>
          </a:xfrm>
        </p:grpSpPr>
        <p:pic>
          <p:nvPicPr>
            <p:cNvPr id="786" name="picture 78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19050" y="19050"/>
              <a:ext cx="2976371" cy="2077211"/>
            </a:xfrm>
            <a:prstGeom prst="rect">
              <a:avLst/>
            </a:prstGeom>
          </p:spPr>
        </p:pic>
        <p:pic>
          <p:nvPicPr>
            <p:cNvPr id="788" name="picture 78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3014471" cy="1911096"/>
            </a:xfrm>
            <a:prstGeom prst="rect">
              <a:avLst/>
            </a:prstGeom>
          </p:spPr>
        </p:pic>
        <p:sp>
          <p:nvSpPr>
            <p:cNvPr id="790" name="textbox 790"/>
            <p:cNvSpPr/>
            <p:nvPr/>
          </p:nvSpPr>
          <p:spPr>
            <a:xfrm>
              <a:off x="1380685" y="1750497"/>
              <a:ext cx="273684" cy="2774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3000"/>
                </a:lnSpc>
              </a:pPr>
              <a:r>
                <a:rPr sz="2000" b="1" kern="0" spc="-10" dirty="0">
                  <a:solidFill>
                    <a:srgbClr val="FFFFF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测</a:t>
              </a:r>
              <a:endParaRPr sz="2000" dirty="0">
                <a:latin typeface="微软雅黑"/>
                <a:ea typeface="微软雅黑"/>
                <a:cs typeface="微软雅黑"/>
              </a:endParaRPr>
            </a:p>
          </p:txBody>
        </p:sp>
      </p:grpSp>
      <p:sp>
        <p:nvSpPr>
          <p:cNvPr id="792" name="textbox 792"/>
          <p:cNvSpPr/>
          <p:nvPr/>
        </p:nvSpPr>
        <p:spPr>
          <a:xfrm>
            <a:off x="9291829" y="1700079"/>
            <a:ext cx="1236980" cy="16992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3185" algn="l" rtl="0" eaLnBrk="0">
              <a:lnSpc>
                <a:spcPct val="90000"/>
              </a:lnSpc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原材料批次</a:t>
            </a:r>
            <a:endParaRPr sz="15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  <a:spcBef>
                <a:spcPts val="0"/>
              </a:spcBef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备件油品信息</a:t>
            </a:r>
            <a:endParaRPr sz="15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94" name="textbox 794"/>
          <p:cNvSpPr/>
          <p:nvPr/>
        </p:nvSpPr>
        <p:spPr>
          <a:xfrm>
            <a:off x="424751" y="288163"/>
            <a:ext cx="3099435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3.1/ 解决方案</a:t>
            </a:r>
            <a:r>
              <a:rPr sz="2300" b="1" kern="0" spc="3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</a:t>
            </a:r>
            <a:r>
              <a:rPr sz="2300" kern="0" spc="1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全追溯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96" name="textbox 796"/>
          <p:cNvSpPr/>
          <p:nvPr/>
        </p:nvSpPr>
        <p:spPr>
          <a:xfrm>
            <a:off x="471415" y="6210172"/>
            <a:ext cx="111442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14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ILl门l《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98" name="textbox 798"/>
          <p:cNvSpPr/>
          <p:nvPr/>
        </p:nvSpPr>
        <p:spPr>
          <a:xfrm>
            <a:off x="9792916" y="5741460"/>
            <a:ext cx="271145" cy="282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2000" b="1" kern="0" spc="-1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法</a:t>
            </a:r>
            <a:endParaRPr sz="20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0" name="picture 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892040" y="760475"/>
            <a:ext cx="5266944" cy="4155948"/>
          </a:xfrm>
          <a:prstGeom prst="rect">
            <a:avLst/>
          </a:prstGeom>
        </p:spPr>
      </p:pic>
      <p:pic>
        <p:nvPicPr>
          <p:cNvPr id="802" name="picture 8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96062" y="799338"/>
            <a:ext cx="4288536" cy="2350007"/>
          </a:xfrm>
          <a:prstGeom prst="rect">
            <a:avLst/>
          </a:prstGeom>
        </p:spPr>
      </p:pic>
      <p:graphicFrame>
        <p:nvGraphicFramePr>
          <p:cNvPr id="804" name="table 804"/>
          <p:cNvGraphicFramePr>
            <a:graphicFrameLocks noGrp="1"/>
          </p:cNvGraphicFramePr>
          <p:nvPr/>
        </p:nvGraphicFramePr>
        <p:xfrm>
          <a:off x="438150" y="3725417"/>
          <a:ext cx="4309745" cy="2279650"/>
        </p:xfrm>
        <a:graphic>
          <a:graphicData uri="http://schemas.openxmlformats.org/drawingml/2006/table">
            <a:tbl>
              <a:tblPr/>
              <a:tblGrid>
                <a:gridCol w="4309745"/>
              </a:tblGrid>
              <a:tr h="2273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06" name="picture 8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57200" y="3744467"/>
            <a:ext cx="4271771" cy="2241804"/>
          </a:xfrm>
          <a:prstGeom prst="rect">
            <a:avLst/>
          </a:prstGeom>
        </p:spPr>
      </p:pic>
      <p:pic>
        <p:nvPicPr>
          <p:cNvPr id="808" name="picture 8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278585" y="3517264"/>
            <a:ext cx="3504857" cy="2571089"/>
          </a:xfrm>
          <a:prstGeom prst="rect">
            <a:avLst/>
          </a:prstGeom>
        </p:spPr>
      </p:pic>
      <p:pic>
        <p:nvPicPr>
          <p:cNvPr id="810" name="picture 8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929627" y="5030723"/>
            <a:ext cx="2634995" cy="1495044"/>
          </a:xfrm>
          <a:prstGeom prst="rect">
            <a:avLst/>
          </a:prstGeom>
        </p:spPr>
      </p:pic>
      <p:sp>
        <p:nvSpPr>
          <p:cNvPr id="812" name="textbox 812"/>
          <p:cNvSpPr/>
          <p:nvPr/>
        </p:nvSpPr>
        <p:spPr>
          <a:xfrm>
            <a:off x="424751" y="288163"/>
            <a:ext cx="3404234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3.1/ 解决方案</a:t>
            </a:r>
            <a:r>
              <a:rPr sz="2300" b="1" kern="0" spc="2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</a:t>
            </a:r>
            <a:r>
              <a:rPr sz="2300" kern="0" spc="2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工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艺监控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14" name="textbox 814"/>
          <p:cNvSpPr/>
          <p:nvPr/>
        </p:nvSpPr>
        <p:spPr>
          <a:xfrm>
            <a:off x="1667052" y="6092952"/>
            <a:ext cx="1780539" cy="402590"/>
          </a:xfrm>
          <a:prstGeom prst="rect">
            <a:avLst/>
          </a:prstGeom>
          <a:solidFill>
            <a:srgbClr val="007FC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9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0" algn="l" rtl="0" eaLnBrk="0">
              <a:lnSpc>
                <a:spcPct val="87000"/>
              </a:lnSpc>
              <a:spcBef>
                <a:spcPts val="0"/>
              </a:spcBef>
            </a:pPr>
            <a:r>
              <a:rPr sz="2000" b="1" kern="0" spc="-2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工艺参数设定</a:t>
            </a:r>
            <a:endParaRPr sz="20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16" name="textbox 816"/>
          <p:cNvSpPr/>
          <p:nvPr/>
        </p:nvSpPr>
        <p:spPr>
          <a:xfrm>
            <a:off x="4891722" y="6095682"/>
            <a:ext cx="1780539" cy="401954"/>
          </a:xfrm>
          <a:prstGeom prst="rect">
            <a:avLst/>
          </a:prstGeom>
          <a:solidFill>
            <a:srgbClr val="007FC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6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065" algn="l" rtl="0" eaLnBrk="0">
              <a:lnSpc>
                <a:spcPct val="87000"/>
              </a:lnSpc>
              <a:spcBef>
                <a:spcPts val="5"/>
              </a:spcBef>
            </a:pPr>
            <a:r>
              <a:rPr sz="2000" b="1" kern="0" spc="-2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工艺超差预警</a:t>
            </a:r>
            <a:endParaRPr sz="20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18" name="textbox 818"/>
          <p:cNvSpPr/>
          <p:nvPr/>
        </p:nvSpPr>
        <p:spPr>
          <a:xfrm>
            <a:off x="9864623" y="6088354"/>
            <a:ext cx="1762125" cy="402590"/>
          </a:xfrm>
          <a:prstGeom prst="rect">
            <a:avLst/>
          </a:prstGeom>
          <a:solidFill>
            <a:srgbClr val="007FC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0175" algn="l" rtl="0" eaLnBrk="0">
              <a:lnSpc>
                <a:spcPct val="87000"/>
              </a:lnSpc>
              <a:spcBef>
                <a:spcPts val="0"/>
              </a:spcBef>
            </a:pPr>
            <a:r>
              <a:rPr sz="2000" b="1" kern="0" spc="-2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工艺参数监控</a:t>
            </a:r>
            <a:endParaRPr sz="20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20" name="textbox 820"/>
          <p:cNvSpPr/>
          <p:nvPr/>
        </p:nvSpPr>
        <p:spPr>
          <a:xfrm>
            <a:off x="1667052" y="3189414"/>
            <a:ext cx="1708785" cy="403225"/>
          </a:xfrm>
          <a:prstGeom prst="rect">
            <a:avLst/>
          </a:prstGeom>
          <a:solidFill>
            <a:srgbClr val="007FC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9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58140" algn="l" rtl="0" eaLnBrk="0">
              <a:lnSpc>
                <a:spcPct val="86000"/>
              </a:lnSpc>
            </a:pPr>
            <a:r>
              <a:rPr sz="2000" b="1" kern="0" spc="-3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实时监控</a:t>
            </a:r>
            <a:endParaRPr sz="20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822" name="picture 8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743384" y="5768708"/>
            <a:ext cx="1185595" cy="326719"/>
          </a:xfrm>
          <a:prstGeom prst="rect">
            <a:avLst/>
          </a:prstGeom>
        </p:spPr>
      </p:pic>
      <p:sp>
        <p:nvSpPr>
          <p:cNvPr id="824" name="textbox 824"/>
          <p:cNvSpPr/>
          <p:nvPr/>
        </p:nvSpPr>
        <p:spPr>
          <a:xfrm>
            <a:off x="471415" y="6210172"/>
            <a:ext cx="111442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14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ILl门l《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picture 8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221736" y="1149096"/>
            <a:ext cx="2874263" cy="4558283"/>
          </a:xfrm>
          <a:prstGeom prst="rect">
            <a:avLst/>
          </a:prstGeom>
        </p:spPr>
      </p:pic>
      <p:pic>
        <p:nvPicPr>
          <p:cNvPr id="828" name="picture 8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163055" y="1124711"/>
            <a:ext cx="2874263" cy="4558283"/>
          </a:xfrm>
          <a:prstGeom prst="rect">
            <a:avLst/>
          </a:prstGeom>
        </p:spPr>
      </p:pic>
      <p:pic>
        <p:nvPicPr>
          <p:cNvPr id="830" name="picture 8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105900" y="1194816"/>
            <a:ext cx="2881883" cy="4512563"/>
          </a:xfrm>
          <a:prstGeom prst="rect">
            <a:avLst/>
          </a:prstGeom>
        </p:spPr>
      </p:pic>
      <p:sp>
        <p:nvSpPr>
          <p:cNvPr id="832" name="textbox 832"/>
          <p:cNvSpPr/>
          <p:nvPr/>
        </p:nvSpPr>
        <p:spPr>
          <a:xfrm>
            <a:off x="232752" y="3847363"/>
            <a:ext cx="2858135" cy="1807210"/>
          </a:xfrm>
          <a:prstGeom prst="rect">
            <a:avLst/>
          </a:prstGeom>
          <a:solidFill>
            <a:srgbClr val="007BBD">
              <a:alpha val="12156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1765" algn="l" rtl="0" eaLnBrk="0">
              <a:lnSpc>
                <a:spcPct val="87000"/>
              </a:lnSpc>
            </a:pPr>
            <a:r>
              <a:rPr sz="1400" b="1" kern="0" spc="-2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单件过程管理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5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1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050" algn="l" rtl="0" eaLnBrk="0">
              <a:lnSpc>
                <a:spcPct val="121000"/>
              </a:lnSpc>
              <a:spcBef>
                <a:spcPts val="0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通过对条码的管理</a:t>
            </a:r>
            <a:r>
              <a:rPr sz="1100" kern="0" spc="-1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，实现了对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生产的防错，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防止了跳序</a:t>
            </a:r>
            <a:r>
              <a:rPr sz="1100" kern="0" spc="-1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、漏序等生产问题的发生，</a:t>
            </a:r>
            <a:r>
              <a:rPr sz="1100" kern="0" spc="-2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同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时也会对返工件等可疑件实现重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点关注和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提醒，提高质量管理水平。</a:t>
            </a:r>
            <a:endParaRPr sz="11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34" name="textbox 834"/>
          <p:cNvSpPr/>
          <p:nvPr/>
        </p:nvSpPr>
        <p:spPr>
          <a:xfrm>
            <a:off x="238785" y="2032127"/>
            <a:ext cx="2851785" cy="1454150"/>
          </a:xfrm>
          <a:prstGeom prst="rect">
            <a:avLst/>
          </a:prstGeom>
          <a:solidFill>
            <a:srgbClr val="0083C1">
              <a:alpha val="12941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8745" algn="l" rtl="0" eaLnBrk="0">
              <a:lnSpc>
                <a:spcPct val="86000"/>
              </a:lnSpc>
            </a:pPr>
            <a:r>
              <a:rPr sz="1400" b="1" kern="0" spc="-2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单件追溯查询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8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1125" indent="1270" algn="l" rtl="0" eaLnBrk="0">
              <a:lnSpc>
                <a:spcPct val="117000"/>
              </a:lnSpc>
              <a:spcBef>
                <a:spcPts val="5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可查该产品的整个加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工过程</a:t>
            </a:r>
            <a:r>
              <a:rPr sz="1100" kern="0" spc="-1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，生产信息</a:t>
            </a:r>
            <a:r>
              <a:rPr sz="1100" kern="0" spc="-1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工艺情况，质量状态等重要数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据，还原生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产情况。</a:t>
            </a:r>
            <a:endParaRPr sz="11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36" name="textbox 836"/>
          <p:cNvSpPr/>
          <p:nvPr/>
        </p:nvSpPr>
        <p:spPr>
          <a:xfrm>
            <a:off x="424751" y="288163"/>
            <a:ext cx="3709670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3.2/</a:t>
            </a:r>
            <a:r>
              <a:rPr sz="2300" b="1" kern="0" spc="2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实施效果</a:t>
            </a:r>
            <a:r>
              <a:rPr sz="2300" b="1" kern="0" spc="3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 产品全追溯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38" name="textbox 838"/>
          <p:cNvSpPr/>
          <p:nvPr/>
        </p:nvSpPr>
        <p:spPr>
          <a:xfrm>
            <a:off x="471415" y="6210172"/>
            <a:ext cx="111442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14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ILl门l《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0" name="picture 8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679314" y="96646"/>
            <a:ext cx="6580886" cy="6682994"/>
          </a:xfrm>
          <a:prstGeom prst="rect">
            <a:avLst/>
          </a:prstGeom>
        </p:spPr>
      </p:pic>
      <p:pic>
        <p:nvPicPr>
          <p:cNvPr id="842" name="picture 8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8338" y="1363916"/>
            <a:ext cx="4412132" cy="1454150"/>
          </a:xfrm>
          <a:prstGeom prst="rect">
            <a:avLst/>
          </a:prstGeom>
        </p:spPr>
      </p:pic>
      <p:sp>
        <p:nvSpPr>
          <p:cNvPr id="844" name="textbox 844"/>
          <p:cNvSpPr/>
          <p:nvPr/>
        </p:nvSpPr>
        <p:spPr>
          <a:xfrm>
            <a:off x="205101" y="288163"/>
            <a:ext cx="3976370" cy="20364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1775" algn="l" rtl="0" eaLnBrk="0">
              <a:lnSpc>
                <a:spcPts val="3045"/>
              </a:lnSpc>
            </a:pP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3.2/</a:t>
            </a:r>
            <a:r>
              <a:rPr sz="2300" b="1" kern="0" spc="2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实施效果</a:t>
            </a:r>
            <a:r>
              <a:rPr sz="2300" b="1" kern="0" spc="3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</a:t>
            </a:r>
            <a:r>
              <a:rPr sz="2300" kern="0" spc="2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设备管理</a:t>
            </a:r>
            <a:endParaRPr sz="23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5090" algn="l" rtl="0" eaLnBrk="0">
              <a:lnSpc>
                <a:spcPct val="86000"/>
              </a:lnSpc>
              <a:spcBef>
                <a:spcPts val="420"/>
              </a:spcBef>
            </a:pPr>
            <a:r>
              <a:rPr sz="1400" b="1" kern="0" spc="-1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设备实时监控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225" indent="-9525" algn="l" rtl="0" eaLnBrk="0">
              <a:lnSpc>
                <a:spcPct val="112000"/>
              </a:lnSpc>
              <a:spcBef>
                <a:spcPts val="0"/>
              </a:spcBef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工程人员通过现场智能终端采集的设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备运行状态，可以通过PC</a:t>
            </a:r>
            <a:r>
              <a:rPr sz="1100" kern="0" spc="-1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电视看板查看设备</a:t>
            </a:r>
            <a:r>
              <a:rPr sz="1100" kern="0" spc="-1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、产线实时运行状态。</a:t>
            </a:r>
            <a:endParaRPr sz="11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46" name="textbox 846"/>
          <p:cNvSpPr/>
          <p:nvPr/>
        </p:nvSpPr>
        <p:spPr>
          <a:xfrm>
            <a:off x="168338" y="2974339"/>
            <a:ext cx="4412615" cy="1697354"/>
          </a:xfrm>
          <a:prstGeom prst="rect">
            <a:avLst/>
          </a:prstGeom>
          <a:solidFill>
            <a:srgbClr val="0083C1">
              <a:alpha val="12941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3825" algn="l" rtl="0" eaLnBrk="0">
              <a:lnSpc>
                <a:spcPct val="88000"/>
              </a:lnSpc>
              <a:spcBef>
                <a:spcPts val="0"/>
              </a:spcBef>
            </a:pPr>
            <a:r>
              <a:rPr sz="1400" b="1" kern="0" spc="-1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异常安灯管理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4460" indent="-6350" algn="l" rtl="0" eaLnBrk="0">
              <a:lnSpc>
                <a:spcPct val="116000"/>
              </a:lnSpc>
              <a:spcBef>
                <a:spcPts val="0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针对生产过程中会频发如设备故障</a:t>
            </a:r>
            <a:r>
              <a:rPr sz="1100" kern="0" spc="-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、缺料</a:t>
            </a:r>
            <a:r>
              <a:rPr sz="1100" kern="0" spc="-1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、加工异常等状况，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当出现异常时</a:t>
            </a:r>
            <a:r>
              <a:rPr sz="1100" kern="0" spc="-1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，系统会对相应的处理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人员多种形式下发通知，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以确保响应人员能及时前往现场进行问题处理。</a:t>
            </a:r>
            <a:endParaRPr sz="11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48" name="textbox 848"/>
          <p:cNvSpPr/>
          <p:nvPr/>
        </p:nvSpPr>
        <p:spPr>
          <a:xfrm>
            <a:off x="471415" y="6210172"/>
            <a:ext cx="111442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14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ILl门l《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0" name="table 850"/>
          <p:cNvGraphicFramePr>
            <a:graphicFrameLocks noGrp="1"/>
          </p:cNvGraphicFramePr>
          <p:nvPr/>
        </p:nvGraphicFramePr>
        <p:xfrm>
          <a:off x="5154929" y="121157"/>
          <a:ext cx="6045200" cy="6664325"/>
        </p:xfrm>
        <a:graphic>
          <a:graphicData uri="http://schemas.openxmlformats.org/drawingml/2006/table">
            <a:tbl>
              <a:tblPr/>
              <a:tblGrid>
                <a:gridCol w="6045200"/>
              </a:tblGrid>
              <a:tr h="35109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15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7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562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852" name="picture 8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173979" y="140208"/>
            <a:ext cx="5995415" cy="3476243"/>
          </a:xfrm>
          <a:prstGeom prst="rect">
            <a:avLst/>
          </a:prstGeom>
        </p:spPr>
      </p:pic>
      <p:pic>
        <p:nvPicPr>
          <p:cNvPr id="854" name="picture 8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54929" y="3710178"/>
            <a:ext cx="6045708" cy="3075431"/>
          </a:xfrm>
          <a:prstGeom prst="rect">
            <a:avLst/>
          </a:prstGeom>
        </p:spPr>
      </p:pic>
      <p:pic>
        <p:nvPicPr>
          <p:cNvPr id="856" name="picture 8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173979" y="3729227"/>
            <a:ext cx="6007608" cy="3037332"/>
          </a:xfrm>
          <a:prstGeom prst="rect">
            <a:avLst/>
          </a:prstGeom>
        </p:spPr>
      </p:pic>
      <p:sp>
        <p:nvSpPr>
          <p:cNvPr id="858" name="textbox 858"/>
          <p:cNvSpPr/>
          <p:nvPr/>
        </p:nvSpPr>
        <p:spPr>
          <a:xfrm>
            <a:off x="448754" y="3432124"/>
            <a:ext cx="4429759" cy="1805304"/>
          </a:xfrm>
          <a:prstGeom prst="rect">
            <a:avLst/>
          </a:prstGeom>
          <a:solidFill>
            <a:srgbClr val="007FBF">
              <a:alpha val="12549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0" algn="l" rtl="0" eaLnBrk="0">
              <a:lnSpc>
                <a:spcPct val="87000"/>
              </a:lnSpc>
            </a:pPr>
            <a:r>
              <a:rPr sz="1400" b="1" kern="0" spc="-1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质量异常管理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6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1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015" indent="-1905" algn="l" rtl="0" eaLnBrk="0">
              <a:lnSpc>
                <a:spcPct val="118000"/>
              </a:lnSpc>
              <a:spcBef>
                <a:spcPts val="0"/>
              </a:spcBef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针对生产中因各种生产异常导致的质量异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常</a:t>
            </a:r>
            <a:r>
              <a:rPr sz="1100" kern="0" spc="-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，生产过程中的质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量检验结果及时反馈</a:t>
            </a:r>
            <a:r>
              <a:rPr sz="1100" kern="0" spc="-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，发生质量异常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后的可疑批次冻结隔离返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工处理等</a:t>
            </a:r>
            <a:r>
              <a:rPr sz="1100" kern="0" spc="-1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，防止可疑产品的流出。</a:t>
            </a:r>
            <a:endParaRPr sz="11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60" name="textbox 860"/>
          <p:cNvSpPr/>
          <p:nvPr/>
        </p:nvSpPr>
        <p:spPr>
          <a:xfrm>
            <a:off x="456476" y="1116634"/>
            <a:ext cx="4422140" cy="1739264"/>
          </a:xfrm>
          <a:prstGeom prst="rect">
            <a:avLst/>
          </a:prstGeom>
          <a:solidFill>
            <a:srgbClr val="007BBD">
              <a:alpha val="12156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9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015" algn="l" rtl="0" eaLnBrk="0">
              <a:lnSpc>
                <a:spcPct val="86000"/>
              </a:lnSpc>
            </a:pPr>
            <a:r>
              <a:rPr sz="1400" b="1" kern="0" spc="-1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过程质量管理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2095" indent="-8890" algn="l" rtl="0" eaLnBrk="0">
              <a:lnSpc>
                <a:spcPct val="118000"/>
              </a:lnSpc>
              <a:spcBef>
                <a:spcPts val="0"/>
              </a:spcBef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根据控制计划自动触发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检验流程</a:t>
            </a:r>
            <a:r>
              <a:rPr sz="1100" kern="0" spc="-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，通过现场的智能终端</a:t>
            </a:r>
            <a:r>
              <a:rPr sz="1100" kern="0" spc="-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PAD      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以及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PC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端进行质量结果的判定和检验结果的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录入，</a:t>
            </a:r>
            <a:r>
              <a:rPr sz="1100" kern="0" spc="-2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以确保检验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的及时性和规范性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，防止不合格品的继续生产</a:t>
            </a:r>
            <a:endParaRPr sz="11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62" name="textbox 862"/>
          <p:cNvSpPr/>
          <p:nvPr/>
        </p:nvSpPr>
        <p:spPr>
          <a:xfrm>
            <a:off x="424751" y="288163"/>
            <a:ext cx="3404870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3.2/</a:t>
            </a:r>
            <a:r>
              <a:rPr sz="2300" b="1" kern="0" spc="3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实施效果</a:t>
            </a:r>
            <a:r>
              <a:rPr sz="2300" b="1" kern="0" spc="2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</a:t>
            </a:r>
            <a:r>
              <a:rPr sz="2300" kern="0" spc="2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质量管控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64" name="textbox 864"/>
          <p:cNvSpPr/>
          <p:nvPr/>
        </p:nvSpPr>
        <p:spPr>
          <a:xfrm>
            <a:off x="6972300" y="5247132"/>
            <a:ext cx="2399029" cy="402590"/>
          </a:xfrm>
          <a:prstGeom prst="rect">
            <a:avLst/>
          </a:prstGeom>
          <a:solidFill>
            <a:srgbClr val="007FC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8785" algn="l" rtl="0" eaLnBrk="0">
              <a:lnSpc>
                <a:spcPct val="86000"/>
              </a:lnSpc>
              <a:spcBef>
                <a:spcPts val="0"/>
              </a:spcBef>
            </a:pPr>
            <a:r>
              <a:rPr sz="2000" b="1" kern="0" spc="3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过程</a:t>
            </a:r>
            <a:r>
              <a:rPr sz="2000" b="1" kern="0" spc="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SPC</a:t>
            </a:r>
            <a:r>
              <a:rPr sz="2000" b="1" kern="0" spc="3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分析</a:t>
            </a:r>
            <a:endParaRPr sz="20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66" name="textbox 866"/>
          <p:cNvSpPr/>
          <p:nvPr/>
        </p:nvSpPr>
        <p:spPr>
          <a:xfrm>
            <a:off x="6979539" y="2112264"/>
            <a:ext cx="2398395" cy="402590"/>
          </a:xfrm>
          <a:prstGeom prst="rect">
            <a:avLst/>
          </a:prstGeom>
          <a:solidFill>
            <a:srgbClr val="007FC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2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9865" algn="l" rtl="0" eaLnBrk="0">
              <a:lnSpc>
                <a:spcPct val="87000"/>
              </a:lnSpc>
              <a:spcBef>
                <a:spcPts val="0"/>
              </a:spcBef>
            </a:pPr>
            <a:r>
              <a:rPr sz="2000" b="1" kern="0" spc="-1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报废原因柏拉分析</a:t>
            </a:r>
            <a:endParaRPr sz="20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68" name="textbox 868"/>
          <p:cNvSpPr/>
          <p:nvPr/>
        </p:nvSpPr>
        <p:spPr>
          <a:xfrm>
            <a:off x="471415" y="6210172"/>
            <a:ext cx="111442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14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ILl门l《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" name="picture 8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508760" y="891539"/>
            <a:ext cx="9235440" cy="5178552"/>
          </a:xfrm>
          <a:prstGeom prst="rect">
            <a:avLst/>
          </a:prstGeom>
        </p:spPr>
      </p:pic>
      <p:sp>
        <p:nvSpPr>
          <p:cNvPr id="872" name="textbox 872"/>
          <p:cNvSpPr/>
          <p:nvPr/>
        </p:nvSpPr>
        <p:spPr>
          <a:xfrm>
            <a:off x="523252" y="462153"/>
            <a:ext cx="4067809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3.2/ 项目实施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效果</a:t>
            </a:r>
            <a:r>
              <a:rPr sz="2300" b="1" kern="0" spc="3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</a:t>
            </a:r>
            <a:r>
              <a:rPr sz="2300" b="1" kern="0" spc="2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看板管理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74" name="textbox 874"/>
          <p:cNvSpPr/>
          <p:nvPr/>
        </p:nvSpPr>
        <p:spPr>
          <a:xfrm>
            <a:off x="5097779" y="961644"/>
            <a:ext cx="2646045" cy="236854"/>
          </a:xfrm>
          <a:prstGeom prst="rect">
            <a:avLst/>
          </a:prstGeom>
          <a:solidFill>
            <a:srgbClr val="22355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0025" algn="l" rtl="0" eaLnBrk="0">
              <a:lnSpc>
                <a:spcPct val="87000"/>
              </a:lnSpc>
              <a:spcBef>
                <a:spcPts val="5"/>
              </a:spcBef>
            </a:pP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罗尔科机加工车间运营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看板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76" name="textbox 876"/>
          <p:cNvSpPr/>
          <p:nvPr/>
        </p:nvSpPr>
        <p:spPr>
          <a:xfrm>
            <a:off x="5356859" y="2534411"/>
            <a:ext cx="2108200" cy="208915"/>
          </a:xfrm>
          <a:prstGeom prst="rect">
            <a:avLst/>
          </a:prstGeom>
          <a:solidFill>
            <a:srgbClr val="2A417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" algn="l" rtl="0" eaLnBrk="0">
              <a:lnSpc>
                <a:spcPct val="96000"/>
              </a:lnSpc>
              <a:spcBef>
                <a:spcPts val="0"/>
              </a:spcBef>
            </a:pPr>
            <a:r>
              <a:rPr sz="1000" kern="0" spc="60" baseline="500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CNC02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  </a:t>
            </a:r>
            <a:r>
              <a:rPr sz="600" kern="0" spc="6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CNC03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 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600" kern="0" spc="6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CNC04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 </a:t>
            </a:r>
            <a:r>
              <a:rPr sz="600" kern="0" spc="6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CNC</a:t>
            </a:r>
            <a:r>
              <a:rPr sz="600" kern="0" spc="5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78" name="textbox 878"/>
          <p:cNvSpPr/>
          <p:nvPr/>
        </p:nvSpPr>
        <p:spPr>
          <a:xfrm>
            <a:off x="4789932" y="3361944"/>
            <a:ext cx="1030605" cy="205740"/>
          </a:xfrm>
          <a:prstGeom prst="rect">
            <a:avLst/>
          </a:prstGeom>
          <a:solidFill>
            <a:srgbClr val="2A417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3655" algn="l" rtl="0" eaLnBrk="0">
              <a:lnSpc>
                <a:spcPts val="870"/>
              </a:lnSpc>
              <a:spcBef>
                <a:spcPts val="0"/>
              </a:spcBef>
            </a:pPr>
            <a:r>
              <a:rPr sz="600" kern="0" spc="6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走心机1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  </a:t>
            </a:r>
            <a:r>
              <a:rPr sz="600" kern="0" spc="6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走心机2</a:t>
            </a:r>
            <a:endParaRPr sz="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80" name="textbox 880"/>
          <p:cNvSpPr/>
          <p:nvPr/>
        </p:nvSpPr>
        <p:spPr>
          <a:xfrm>
            <a:off x="473277" y="6210649"/>
            <a:ext cx="1112519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9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</a:t>
            </a:r>
            <a:r>
              <a:rPr sz="1200" kern="0" spc="-14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nl《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82" name="textbox 882"/>
          <p:cNvSpPr/>
          <p:nvPr/>
        </p:nvSpPr>
        <p:spPr>
          <a:xfrm>
            <a:off x="6411467" y="3369563"/>
            <a:ext cx="516890" cy="198754"/>
          </a:xfrm>
          <a:prstGeom prst="rect">
            <a:avLst/>
          </a:prstGeom>
          <a:solidFill>
            <a:srgbClr val="2A417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230" algn="l" rtl="0" eaLnBrk="0">
              <a:lnSpc>
                <a:spcPts val="810"/>
              </a:lnSpc>
              <a:spcBef>
                <a:spcPts val="0"/>
              </a:spcBef>
            </a:pPr>
            <a:r>
              <a:rPr sz="600" kern="0" spc="8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走心机4</a:t>
            </a:r>
            <a:endParaRPr sz="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84" name="textbox 884"/>
          <p:cNvSpPr/>
          <p:nvPr/>
        </p:nvSpPr>
        <p:spPr>
          <a:xfrm>
            <a:off x="4757928" y="2534411"/>
            <a:ext cx="516890" cy="198754"/>
          </a:xfrm>
          <a:prstGeom prst="rect">
            <a:avLst/>
          </a:prstGeom>
          <a:solidFill>
            <a:srgbClr val="2A417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650" algn="l" rtl="0" eaLnBrk="0">
              <a:lnSpc>
                <a:spcPct val="92000"/>
              </a:lnSpc>
              <a:spcBef>
                <a:spcPts val="0"/>
              </a:spcBef>
            </a:pPr>
            <a:r>
              <a:rPr sz="600" kern="0" spc="5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CNC01</a:t>
            </a:r>
            <a:endParaRPr sz="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86" name="textbox 886"/>
          <p:cNvSpPr/>
          <p:nvPr/>
        </p:nvSpPr>
        <p:spPr>
          <a:xfrm>
            <a:off x="5867400" y="3369563"/>
            <a:ext cx="516890" cy="198754"/>
          </a:xfrm>
          <a:prstGeom prst="rect">
            <a:avLst/>
          </a:prstGeom>
          <a:solidFill>
            <a:srgbClr val="2A417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" algn="l" rtl="0" eaLnBrk="0">
              <a:lnSpc>
                <a:spcPts val="810"/>
              </a:lnSpc>
              <a:spcBef>
                <a:spcPts val="0"/>
              </a:spcBef>
            </a:pPr>
            <a:r>
              <a:rPr sz="600" kern="0" spc="8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走心机3</a:t>
            </a:r>
            <a:endParaRPr sz="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88" name="textbox 888"/>
          <p:cNvSpPr/>
          <p:nvPr/>
        </p:nvSpPr>
        <p:spPr>
          <a:xfrm>
            <a:off x="6960107" y="3369563"/>
            <a:ext cx="516890" cy="198754"/>
          </a:xfrm>
          <a:prstGeom prst="rect">
            <a:avLst/>
          </a:prstGeom>
          <a:solidFill>
            <a:srgbClr val="2A417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" algn="l" rtl="0" eaLnBrk="0">
              <a:lnSpc>
                <a:spcPts val="810"/>
              </a:lnSpc>
              <a:spcBef>
                <a:spcPts val="0"/>
              </a:spcBef>
            </a:pPr>
            <a:r>
              <a:rPr sz="600" kern="0" spc="8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走心机5</a:t>
            </a:r>
            <a:endParaRPr sz="6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textbox 890"/>
          <p:cNvSpPr/>
          <p:nvPr/>
        </p:nvSpPr>
        <p:spPr>
          <a:xfrm>
            <a:off x="3778817" y="897636"/>
            <a:ext cx="7340600" cy="5157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0" algn="l" rtl="0" eaLnBrk="0">
              <a:lnSpc>
                <a:spcPts val="2280"/>
              </a:lnSpc>
            </a:pPr>
            <a:r>
              <a:rPr sz="1700" b="1" kern="0" spc="6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客户痛点/需求</a:t>
            </a:r>
            <a:endParaRPr sz="1700" dirty="0">
              <a:latin typeface="微软雅黑"/>
              <a:ea typeface="微软雅黑"/>
              <a:cs typeface="微软雅黑"/>
            </a:endParaRPr>
          </a:p>
          <a:p>
            <a:pPr marL="219710" indent="-167640" algn="l" rtl="0" eaLnBrk="0">
              <a:lnSpc>
                <a:spcPct val="122000"/>
              </a:lnSpc>
              <a:spcBef>
                <a:spcPts val="1610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精密加工行业加工链条长</a:t>
            </a:r>
            <a:r>
              <a:rPr sz="1400" kern="0" spc="-1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生产现场变化点多，加工精度稳定性要求高，质量检验缺少标准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化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、透明化管理</a:t>
            </a:r>
            <a:r>
              <a:rPr sz="1400" kern="0" spc="-1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，生产过程信息难追溯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52070" algn="l" rtl="0" eaLnBrk="0">
              <a:lnSpc>
                <a:spcPct val="87000"/>
              </a:lnSpc>
              <a:spcBef>
                <a:spcPts val="955"/>
              </a:spcBef>
            </a:pP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加工</a:t>
            </a:r>
            <a:r>
              <a:rPr sz="1400" kern="0" spc="-18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、测试等设备物联采集及业务流程数据脱节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52070" algn="l" rtl="0" eaLnBrk="0">
              <a:lnSpc>
                <a:spcPct val="87000"/>
              </a:lnSpc>
              <a:spcBef>
                <a:spcPts val="1060"/>
              </a:spcBef>
            </a:pP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生产进度</a:t>
            </a:r>
            <a:r>
              <a:rPr sz="1400" kern="0" spc="-24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、瓶颈工序计划达成率和标准产能</a:t>
            </a:r>
            <a:r>
              <a:rPr sz="1400" kern="0" spc="-24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、加工精度稳定性</a:t>
            </a:r>
            <a:r>
              <a:rPr sz="1400" kern="0" spc="-2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不可控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65" algn="l" rtl="0" eaLnBrk="0">
              <a:lnSpc>
                <a:spcPts val="2055"/>
              </a:lnSpc>
              <a:spcBef>
                <a:spcPts val="515"/>
              </a:spcBef>
            </a:pPr>
            <a:r>
              <a:rPr sz="1700" b="1" kern="0" spc="7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实施内容</a:t>
            </a:r>
            <a:endParaRPr sz="1700" dirty="0">
              <a:latin typeface="微软雅黑"/>
              <a:ea typeface="微软雅黑"/>
              <a:cs typeface="微软雅黑"/>
            </a:endParaRPr>
          </a:p>
          <a:p>
            <a:pPr marL="12700" algn="l" rtl="0" eaLnBrk="0">
              <a:lnSpc>
                <a:spcPct val="87000"/>
              </a:lnSpc>
              <a:spcBef>
                <a:spcPts val="1490"/>
              </a:spcBef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范围：</a:t>
            </a:r>
            <a:r>
              <a:rPr sz="1400" b="1" kern="0" spc="-2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BEV3</a:t>
            </a:r>
            <a:r>
              <a:rPr sz="1400" b="1" kern="0" spc="1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生产线</a:t>
            </a:r>
            <a:r>
              <a:rPr sz="1400" b="1" kern="0" spc="-1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12700" algn="l" rtl="0" eaLnBrk="0">
              <a:lnSpc>
                <a:spcPct val="88000"/>
              </a:lnSpc>
              <a:spcBef>
                <a:spcPts val="1060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设备：加工中心</a:t>
            </a:r>
            <a:r>
              <a:rPr sz="1400" b="1" kern="0" spc="-2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、数控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车床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12700" algn="l" rtl="0" eaLnBrk="0">
              <a:lnSpc>
                <a:spcPts val="1780"/>
              </a:lnSpc>
              <a:spcBef>
                <a:spcPts val="775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系统对接：物流系统（自研）</a:t>
            </a:r>
            <a:r>
              <a:rPr sz="1400" b="1" kern="0" spc="-1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、内网共享文件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6990" algn="l" rtl="0" eaLnBrk="0">
              <a:lnSpc>
                <a:spcPts val="2055"/>
              </a:lnSpc>
              <a:spcBef>
                <a:spcPts val="515"/>
              </a:spcBef>
            </a:pPr>
            <a:r>
              <a:rPr sz="1700" b="1" kern="0" spc="7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当前实施效果</a:t>
            </a:r>
            <a:endParaRPr sz="17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070" algn="l" rtl="0" eaLnBrk="0">
              <a:lnSpc>
                <a:spcPts val="1780"/>
              </a:lnSpc>
              <a:spcBef>
                <a:spcPts val="425"/>
              </a:spcBef>
            </a:pPr>
            <a:r>
              <a:rPr sz="1400" kern="0" spc="1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</a:t>
            </a:r>
            <a:r>
              <a:rPr sz="1400" kern="0" spc="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瓶颈工序日产能同比增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长80%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52070" algn="l" rtl="0" eaLnBrk="0">
              <a:lnSpc>
                <a:spcPts val="1780"/>
              </a:lnSpc>
              <a:spcBef>
                <a:spcPts val="740"/>
              </a:spcBef>
            </a:pPr>
            <a:r>
              <a:rPr sz="1400" kern="0" spc="3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</a:t>
            </a:r>
            <a:r>
              <a:rPr sz="1400" kern="0" spc="3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OEE</a:t>
            </a:r>
            <a:r>
              <a:rPr sz="1400" kern="0" spc="3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瓶颈工序增长60</a:t>
            </a:r>
            <a:r>
              <a:rPr sz="1400" kern="0" spc="2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%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2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070" algn="l" rtl="0" eaLnBrk="0">
              <a:lnSpc>
                <a:spcPct val="94000"/>
              </a:lnSpc>
              <a:spcBef>
                <a:spcPts val="0"/>
              </a:spcBef>
            </a:pP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精密零部件质检追溯更精准，质量文件管理更及时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92" name="rect 892"/>
          <p:cNvSpPr/>
          <p:nvPr/>
        </p:nvSpPr>
        <p:spPr>
          <a:xfrm>
            <a:off x="0" y="0"/>
            <a:ext cx="3220211" cy="6858000"/>
          </a:xfrm>
          <a:prstGeom prst="rect">
            <a:avLst/>
          </a:prstGeom>
          <a:solidFill>
            <a:srgbClr val="EBF5FB">
              <a:alpha val="8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94" name="textbox 894"/>
          <p:cNvSpPr/>
          <p:nvPr/>
        </p:nvSpPr>
        <p:spPr>
          <a:xfrm>
            <a:off x="327289" y="4126007"/>
            <a:ext cx="2764789" cy="1514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algn="l" rtl="0" eaLnBrk="0">
              <a:lnSpc>
                <a:spcPct val="97000"/>
              </a:lnSpc>
            </a:pPr>
            <a:r>
              <a:rPr sz="1400" b="1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成立时间：</a:t>
            </a:r>
            <a:r>
              <a:rPr sz="1400" b="1" kern="0" spc="-15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2005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13970" algn="l" rtl="0" eaLnBrk="0">
              <a:lnSpc>
                <a:spcPct val="96000"/>
              </a:lnSpc>
              <a:spcBef>
                <a:spcPts val="900"/>
              </a:spcBef>
            </a:pPr>
            <a:r>
              <a:rPr sz="1400" b="1" kern="0" spc="2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项目地址：</a:t>
            </a:r>
            <a:r>
              <a:rPr sz="1400" b="1" kern="0" spc="-16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2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江苏</a:t>
            </a:r>
            <a:r>
              <a:rPr sz="1400" kern="0" spc="10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1400" kern="0" spc="2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·无锡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12700" indent="-635" algn="l" rtl="0" eaLnBrk="0">
              <a:lnSpc>
                <a:spcPct val="143000"/>
              </a:lnSpc>
              <a:spcBef>
                <a:spcPts val="375"/>
              </a:spcBef>
            </a:pPr>
            <a:r>
              <a:rPr sz="1400" b="1" kern="0" spc="2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公司介绍：</a:t>
            </a:r>
            <a:r>
              <a:rPr sz="1400" b="1" kern="0" spc="-17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2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利纳马集团是一家世界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4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级的为汽车工业市场设</a:t>
            </a:r>
            <a:r>
              <a:rPr sz="1400" kern="0" spc="3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计与制造精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密金属零部件和系统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的公司。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896" name="picture 8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06552" y="1104900"/>
            <a:ext cx="2008632" cy="1993391"/>
          </a:xfrm>
          <a:prstGeom prst="rect">
            <a:avLst/>
          </a:prstGeom>
        </p:spPr>
      </p:pic>
      <p:sp>
        <p:nvSpPr>
          <p:cNvPr id="898" name="textbox 898"/>
          <p:cNvSpPr/>
          <p:nvPr/>
        </p:nvSpPr>
        <p:spPr>
          <a:xfrm>
            <a:off x="3538220" y="245744"/>
            <a:ext cx="3390900" cy="398145"/>
          </a:xfrm>
          <a:prstGeom prst="rect">
            <a:avLst/>
          </a:prstGeom>
          <a:solidFill>
            <a:srgbClr val="0071D4">
              <a:alpha val="7058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1175" algn="l" rtl="0" eaLnBrk="0">
              <a:lnSpc>
                <a:spcPct val="96000"/>
              </a:lnSpc>
              <a:spcBef>
                <a:spcPts val="5"/>
              </a:spcBef>
            </a:pPr>
            <a:r>
              <a:rPr sz="1400" b="1" kern="0" spc="-1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机加工行业+全连接数</a:t>
            </a:r>
            <a:r>
              <a:rPr sz="1400" b="1" kern="0" spc="-2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字化工厂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00" name="textbox 900"/>
          <p:cNvSpPr/>
          <p:nvPr/>
        </p:nvSpPr>
        <p:spPr>
          <a:xfrm>
            <a:off x="8618854" y="245109"/>
            <a:ext cx="3190239" cy="398145"/>
          </a:xfrm>
          <a:prstGeom prst="rect">
            <a:avLst/>
          </a:prstGeom>
          <a:solidFill>
            <a:srgbClr val="0071D4">
              <a:alpha val="7058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84580" algn="l" rtl="0" eaLnBrk="0">
              <a:lnSpc>
                <a:spcPct val="96000"/>
              </a:lnSpc>
              <a:spcBef>
                <a:spcPts val="0"/>
              </a:spcBef>
            </a:pPr>
            <a:r>
              <a:rPr sz="1400" b="1" kern="0" spc="-1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汽车零件加工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02" name="textbox 902"/>
          <p:cNvSpPr/>
          <p:nvPr/>
        </p:nvSpPr>
        <p:spPr>
          <a:xfrm>
            <a:off x="565036" y="365115"/>
            <a:ext cx="1953895" cy="3486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540"/>
              </a:lnSpc>
            </a:pP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精密制造</a:t>
            </a:r>
            <a:r>
              <a:rPr sz="2000" b="1" kern="0" spc="2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利纳马</a:t>
            </a:r>
            <a:endParaRPr sz="17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04" name="textbox 904"/>
          <p:cNvSpPr/>
          <p:nvPr/>
        </p:nvSpPr>
        <p:spPr>
          <a:xfrm>
            <a:off x="6998969" y="245109"/>
            <a:ext cx="1550035" cy="398145"/>
          </a:xfrm>
          <a:prstGeom prst="rect">
            <a:avLst/>
          </a:prstGeom>
          <a:solidFill>
            <a:srgbClr val="0078E4">
              <a:alpha val="745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0" algn="l" rtl="0" eaLnBrk="0">
              <a:lnSpc>
                <a:spcPct val="94000"/>
              </a:lnSpc>
              <a:spcBef>
                <a:spcPts val="5"/>
              </a:spcBef>
            </a:pPr>
            <a:r>
              <a:rPr sz="1400" b="1" kern="0" spc="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机加工（42台）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06" name="textbox 906"/>
          <p:cNvSpPr/>
          <p:nvPr/>
        </p:nvSpPr>
        <p:spPr>
          <a:xfrm>
            <a:off x="1346651" y="3487324"/>
            <a:ext cx="1810385" cy="2565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15"/>
              </a:lnSpc>
            </a:pPr>
            <a:r>
              <a:rPr sz="1500" b="1" kern="0" spc="28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× </a:t>
            </a:r>
            <a:r>
              <a:rPr sz="1500" kern="0" spc="0" dirty="0">
                <a:solidFill>
                  <a:srgbClr val="006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</a:t>
            </a:r>
            <a:r>
              <a:rPr sz="1500" kern="0" spc="-170" dirty="0">
                <a:solidFill>
                  <a:srgbClr val="006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dirty="0">
                <a:solidFill>
                  <a:srgbClr val="0060A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YI</a:t>
            </a:r>
            <a:r>
              <a:rPr sz="1500" kern="0" spc="280" dirty="0">
                <a:solidFill>
                  <a:srgbClr val="0060A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数益工联</a:t>
            </a:r>
            <a:endParaRPr sz="15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908" name="picture 9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4554" y="3475527"/>
            <a:ext cx="946150" cy="252266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textbox 910"/>
          <p:cNvSpPr/>
          <p:nvPr/>
        </p:nvSpPr>
        <p:spPr>
          <a:xfrm>
            <a:off x="3778817" y="897636"/>
            <a:ext cx="7807325" cy="5483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0" algn="l" rtl="0" eaLnBrk="0">
              <a:lnSpc>
                <a:spcPts val="2280"/>
              </a:lnSpc>
            </a:pPr>
            <a:r>
              <a:rPr sz="1700" b="1" kern="0" spc="6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客户痛点/需求</a:t>
            </a:r>
            <a:endParaRPr sz="17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070" algn="l" rtl="0" eaLnBrk="0">
              <a:lnSpc>
                <a:spcPct val="96000"/>
              </a:lnSpc>
              <a:spcBef>
                <a:spcPts val="420"/>
              </a:spcBef>
            </a:pP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行业特性是</a:t>
            </a:r>
            <a:r>
              <a:rPr sz="1400" b="1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小批量</a:t>
            </a:r>
            <a:r>
              <a:rPr sz="1400" b="1" kern="0" spc="-23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1400" b="1" kern="0" spc="-28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多品种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的定制</a:t>
            </a:r>
            <a:r>
              <a:rPr sz="1400" kern="0" spc="-2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化生产模式，</a:t>
            </a:r>
            <a:r>
              <a:rPr sz="1400" kern="0" spc="-23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2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需实现生产进度透明化</a:t>
            </a:r>
            <a:r>
              <a:rPr sz="1400" kern="0" spc="-23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2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、制造周期缩短。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227965" indent="-175895" algn="l" rtl="0" eaLnBrk="0">
              <a:lnSpc>
                <a:spcPct val="122000"/>
              </a:lnSpc>
              <a:spcBef>
                <a:spcPts val="915"/>
              </a:spcBef>
            </a:pP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机加车间是舒普面向未来市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场的门面，</a:t>
            </a:r>
            <a:r>
              <a:rPr sz="1400" kern="0" spc="-29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展现舒普实力与管理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sz="1400" kern="0" spc="-28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机加工车间作为</a:t>
            </a:r>
            <a:r>
              <a:rPr sz="1400" b="1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生产瓶颈车间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以点带面，</a:t>
            </a:r>
            <a:r>
              <a:rPr sz="1400" kern="0" spc="-29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为后续集团整体MES系统的建设打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基础。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52070" algn="l" rtl="0" eaLnBrk="0">
              <a:lnSpc>
                <a:spcPct val="96000"/>
              </a:lnSpc>
              <a:spcBef>
                <a:spcPts val="910"/>
              </a:spcBef>
            </a:pP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通过建设，</a:t>
            </a:r>
            <a:r>
              <a:rPr sz="1400" kern="0" spc="-30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符合5G全连接工厂等相关政府申报需求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65" algn="l" rtl="0" eaLnBrk="0">
              <a:lnSpc>
                <a:spcPts val="2055"/>
              </a:lnSpc>
              <a:spcBef>
                <a:spcPts val="520"/>
              </a:spcBef>
            </a:pPr>
            <a:r>
              <a:rPr sz="1700" b="1" kern="0" spc="7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实施内容</a:t>
            </a:r>
            <a:endParaRPr sz="1700" dirty="0">
              <a:latin typeface="微软雅黑"/>
              <a:ea typeface="微软雅黑"/>
              <a:cs typeface="微软雅黑"/>
            </a:endParaRPr>
          </a:p>
          <a:p>
            <a:pPr marL="12700" algn="l" rtl="0" eaLnBrk="0">
              <a:lnSpc>
                <a:spcPts val="1780"/>
              </a:lnSpc>
              <a:spcBef>
                <a:spcPts val="1225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范围：</a:t>
            </a:r>
            <a:r>
              <a:rPr sz="1400" b="1" kern="0" spc="-1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机加工</a:t>
            </a:r>
            <a:r>
              <a:rPr sz="1400" b="1" kern="0" spc="-2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1400" b="1" kern="0" spc="-3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喷涂车间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（客户生产线还未建成）/原材料-机加-喷涂-钣金-电机-精铰-装配-成品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12700" algn="l" rtl="0" eaLnBrk="0">
              <a:lnSpc>
                <a:spcPct val="96000"/>
              </a:lnSpc>
              <a:spcBef>
                <a:spcPts val="995"/>
              </a:spcBef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设备：</a:t>
            </a:r>
            <a:r>
              <a:rPr sz="1400" b="1" kern="0" spc="-2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数控机床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、伺服压机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、线切割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、绕线机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、动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平衡机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、数控折弯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、滚齿机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、激光切割机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12700" algn="l" rtl="0" eaLnBrk="0">
              <a:lnSpc>
                <a:spcPts val="1780"/>
              </a:lnSpc>
              <a:spcBef>
                <a:spcPts val="650"/>
              </a:spcBef>
            </a:pP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b="1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系统对接：</a:t>
            </a:r>
            <a:r>
              <a:rPr sz="1400" b="1" kern="0" spc="-2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鼎捷T100/OA泛微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6990" algn="l" rtl="0" eaLnBrk="0">
              <a:lnSpc>
                <a:spcPts val="2055"/>
              </a:lnSpc>
              <a:spcBef>
                <a:spcPts val="515"/>
              </a:spcBef>
            </a:pPr>
            <a:r>
              <a:rPr sz="1700" b="1" kern="0" spc="7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当前实施效果</a:t>
            </a:r>
            <a:endParaRPr sz="17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070" algn="l" rtl="0" eaLnBrk="0">
              <a:lnSpc>
                <a:spcPts val="1780"/>
              </a:lnSpc>
              <a:spcBef>
                <a:spcPts val="425"/>
              </a:spcBef>
            </a:pP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设备状态实时监控：</a:t>
            </a:r>
            <a:r>
              <a:rPr sz="1400" kern="0" spc="-26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关键设备开机率上线一个月后平均提升8.5%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52070" algn="l" rtl="0" eaLnBrk="0">
              <a:lnSpc>
                <a:spcPct val="96000"/>
              </a:lnSpc>
              <a:spcBef>
                <a:spcPts val="1000"/>
              </a:spcBef>
            </a:pP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生产进度实时透明，</a:t>
            </a:r>
            <a:r>
              <a:rPr sz="1400" kern="0" spc="-26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打瓶颈卡点，</a:t>
            </a:r>
            <a:r>
              <a:rPr sz="1400" kern="0" spc="-28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助力订单</a:t>
            </a:r>
            <a:r>
              <a:rPr sz="1400" kern="0" spc="-2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快速交付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52070" algn="l" rtl="0" eaLnBrk="0">
              <a:lnSpc>
                <a:spcPct val="96000"/>
              </a:lnSpc>
              <a:spcBef>
                <a:spcPts val="885"/>
              </a:spcBef>
            </a:pP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实现刀夹具系统管理，</a:t>
            </a:r>
            <a:r>
              <a:rPr sz="1400" kern="0" spc="-29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联动立体刀具库，</a:t>
            </a:r>
            <a:r>
              <a:rPr sz="1400" kern="0" spc="-28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找刀时间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缩短30倍，</a:t>
            </a:r>
            <a:r>
              <a:rPr sz="1400" kern="0" spc="-24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平均只需要30s左右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0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070" algn="l" rtl="0" eaLnBrk="0">
              <a:lnSpc>
                <a:spcPct val="96000"/>
              </a:lnSpc>
            </a:pP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精密零部件质检追溯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更精准，</a:t>
            </a:r>
            <a:r>
              <a:rPr sz="1400" kern="0" spc="-29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质量文件管理更及时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12" name="rect 912"/>
          <p:cNvSpPr/>
          <p:nvPr/>
        </p:nvSpPr>
        <p:spPr>
          <a:xfrm>
            <a:off x="0" y="0"/>
            <a:ext cx="3220211" cy="6858000"/>
          </a:xfrm>
          <a:prstGeom prst="rect">
            <a:avLst/>
          </a:prstGeom>
          <a:solidFill>
            <a:srgbClr val="EBF5FB">
              <a:alpha val="8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14" name="textbox 914"/>
          <p:cNvSpPr/>
          <p:nvPr/>
        </p:nvSpPr>
        <p:spPr>
          <a:xfrm>
            <a:off x="309382" y="3484408"/>
            <a:ext cx="2847339" cy="27959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28370" algn="l" rtl="0" eaLnBrk="0">
              <a:lnSpc>
                <a:spcPts val="1815"/>
              </a:lnSpc>
              <a:spcBef>
                <a:spcPts val="0"/>
              </a:spcBef>
              <a:tabLst>
                <a:tab pos="1049655" algn="l"/>
              </a:tabLst>
            </a:pPr>
            <a:r>
              <a:rPr sz="1500" kern="0" spc="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	</a:t>
            </a:r>
            <a:r>
              <a:rPr sz="1500" b="1" kern="0" spc="28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× </a:t>
            </a:r>
            <a:r>
              <a:rPr sz="1500" kern="0" spc="0" dirty="0">
                <a:solidFill>
                  <a:srgbClr val="006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</a:t>
            </a:r>
            <a:r>
              <a:rPr sz="1500" kern="0" spc="-170" dirty="0">
                <a:solidFill>
                  <a:srgbClr val="006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dirty="0">
                <a:solidFill>
                  <a:srgbClr val="0060A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YI</a:t>
            </a:r>
            <a:r>
              <a:rPr sz="1500" kern="0" spc="280" dirty="0">
                <a:solidFill>
                  <a:srgbClr val="0060A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数益工联</a:t>
            </a:r>
            <a:endParaRPr sz="15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ct val="97000"/>
              </a:lnSpc>
              <a:spcBef>
                <a:spcPts val="420"/>
              </a:spcBef>
            </a:pPr>
            <a:r>
              <a:rPr sz="1400" b="1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成立时间：</a:t>
            </a:r>
            <a:r>
              <a:rPr sz="1400" b="1" kern="0" spc="-15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2006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31750" algn="l" rtl="0" eaLnBrk="0">
              <a:lnSpc>
                <a:spcPct val="96000"/>
              </a:lnSpc>
              <a:spcBef>
                <a:spcPts val="900"/>
              </a:spcBef>
            </a:pPr>
            <a:r>
              <a:rPr sz="1400" b="1" kern="0" spc="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项目地址：</a:t>
            </a:r>
            <a:r>
              <a:rPr sz="1400" b="1" kern="0" spc="-18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浙江</a:t>
            </a:r>
            <a:r>
              <a:rPr sz="1400" kern="0" spc="10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1400" kern="0" spc="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·</a:t>
            </a:r>
            <a:r>
              <a:rPr sz="1400" kern="0" spc="15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宁波鄞州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marL="30480" algn="l" rtl="0" eaLnBrk="0">
              <a:lnSpc>
                <a:spcPct val="146000"/>
              </a:lnSpc>
              <a:spcBef>
                <a:spcPts val="360"/>
              </a:spcBef>
            </a:pPr>
            <a:r>
              <a:rPr sz="1400" b="1" kern="0" spc="2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公司介绍：</a:t>
            </a:r>
            <a:r>
              <a:rPr sz="1400" b="1" kern="0" spc="-14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2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一家集自动化特</a:t>
            </a:r>
            <a:r>
              <a:rPr sz="1400" kern="0" spc="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种缝纫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1400" kern="0" spc="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机的研发</a:t>
            </a:r>
            <a:r>
              <a:rPr sz="1400" kern="0" spc="-19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、生产</a:t>
            </a:r>
            <a:r>
              <a:rPr sz="1400" kern="0" spc="-19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、销售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和服务于一  </a:t>
            </a:r>
            <a:r>
              <a:rPr sz="1400" kern="0" spc="12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体的国家级高新技术企业，</a:t>
            </a:r>
            <a:r>
              <a:rPr sz="1400" kern="0" spc="-14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12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获</a:t>
            </a:r>
            <a:r>
              <a:rPr sz="1400" kern="0" spc="1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得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1400" kern="0" spc="4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400余项国家专利</a:t>
            </a:r>
            <a:r>
              <a:rPr sz="1400" kern="0" spc="-18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4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。行业内为客户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提供缝制项目解决方案的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倡导者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916" name="picture 9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22082" y="3497108"/>
            <a:ext cx="916053" cy="194491"/>
          </a:xfrm>
          <a:prstGeom prst="rect">
            <a:avLst/>
          </a:prstGeom>
        </p:spPr>
      </p:pic>
      <p:pic>
        <p:nvPicPr>
          <p:cNvPr id="918" name="picture 9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97992" y="1339596"/>
            <a:ext cx="1824227" cy="1799844"/>
          </a:xfrm>
          <a:prstGeom prst="rect">
            <a:avLst/>
          </a:prstGeom>
        </p:spPr>
      </p:pic>
      <p:sp>
        <p:nvSpPr>
          <p:cNvPr id="920" name="textbox 920"/>
          <p:cNvSpPr/>
          <p:nvPr/>
        </p:nvSpPr>
        <p:spPr>
          <a:xfrm>
            <a:off x="3538220" y="245744"/>
            <a:ext cx="3390900" cy="398145"/>
          </a:xfrm>
          <a:prstGeom prst="rect">
            <a:avLst/>
          </a:prstGeom>
          <a:solidFill>
            <a:srgbClr val="0071D4">
              <a:alpha val="7058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4640" algn="l" rtl="0" eaLnBrk="0">
              <a:lnSpc>
                <a:spcPct val="96000"/>
              </a:lnSpc>
            </a:pPr>
            <a:r>
              <a:rPr sz="1400" b="1" kern="0" spc="-1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装备制造行业5G+全连接数字化工厂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22" name="textbox 922"/>
          <p:cNvSpPr/>
          <p:nvPr/>
        </p:nvSpPr>
        <p:spPr>
          <a:xfrm>
            <a:off x="8618854" y="245109"/>
            <a:ext cx="3190239" cy="398145"/>
          </a:xfrm>
          <a:prstGeom prst="rect">
            <a:avLst/>
          </a:prstGeom>
          <a:solidFill>
            <a:srgbClr val="0071D4">
              <a:alpha val="7058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3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5260" algn="l" rtl="0" eaLnBrk="0">
              <a:lnSpc>
                <a:spcPct val="96000"/>
              </a:lnSpc>
              <a:spcBef>
                <a:spcPts val="5"/>
              </a:spcBef>
            </a:pPr>
            <a:r>
              <a:rPr sz="1400" b="1" kern="0" spc="-2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AGV呼叫</a:t>
            </a:r>
            <a:r>
              <a:rPr sz="1400" b="1" kern="0" spc="-15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b="1" kern="0" spc="-2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、刀具工装夹具智能立体库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24" name="textbox 924"/>
          <p:cNvSpPr/>
          <p:nvPr/>
        </p:nvSpPr>
        <p:spPr>
          <a:xfrm>
            <a:off x="450736" y="365115"/>
            <a:ext cx="2182495" cy="3486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540"/>
              </a:lnSpc>
            </a:pP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精密制造</a:t>
            </a:r>
            <a:r>
              <a:rPr sz="2000" b="1" kern="0" spc="2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舒普智能</a:t>
            </a:r>
            <a:endParaRPr sz="17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26" name="textbox 926"/>
          <p:cNvSpPr/>
          <p:nvPr/>
        </p:nvSpPr>
        <p:spPr>
          <a:xfrm>
            <a:off x="6998969" y="245109"/>
            <a:ext cx="1550035" cy="398145"/>
          </a:xfrm>
          <a:prstGeom prst="rect">
            <a:avLst/>
          </a:prstGeom>
          <a:solidFill>
            <a:srgbClr val="0078E4">
              <a:alpha val="745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0" algn="l" rtl="0" eaLnBrk="0">
              <a:lnSpc>
                <a:spcPct val="94000"/>
              </a:lnSpc>
              <a:spcBef>
                <a:spcPts val="5"/>
              </a:spcBef>
            </a:pPr>
            <a:r>
              <a:rPr sz="1400" b="1" kern="0" spc="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机加工（91台）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8" name="picture 9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2290" y="1997710"/>
            <a:ext cx="3719829" cy="3103879"/>
          </a:xfrm>
          <a:prstGeom prst="rect">
            <a:avLst/>
          </a:prstGeom>
        </p:spPr>
      </p:pic>
      <p:sp>
        <p:nvSpPr>
          <p:cNvPr id="930" name="textbox 930"/>
          <p:cNvSpPr/>
          <p:nvPr/>
        </p:nvSpPr>
        <p:spPr>
          <a:xfrm>
            <a:off x="8091169" y="1997710"/>
            <a:ext cx="3620770" cy="3103879"/>
          </a:xfrm>
          <a:prstGeom prst="rect">
            <a:avLst/>
          </a:prstGeom>
          <a:solidFill>
            <a:srgbClr val="C4E1F3">
              <a:alpha val="99215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0665" algn="l" rtl="0" eaLnBrk="0">
              <a:lnSpc>
                <a:spcPct val="88000"/>
              </a:lnSpc>
              <a:spcBef>
                <a:spcPts val="0"/>
              </a:spcBef>
            </a:pPr>
            <a:r>
              <a:rPr sz="2000" b="1" kern="0" spc="-1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客户服务端</a:t>
            </a:r>
            <a:endParaRPr sz="20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3670" algn="l" rtl="0" eaLnBrk="0">
              <a:lnSpc>
                <a:spcPct val="93000"/>
              </a:lnSpc>
              <a:spcBef>
                <a:spcPts val="425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打通内部多系统信息孤岛，深度挖掘使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40995" algn="l" rtl="0" eaLnBrk="0">
              <a:lnSpc>
                <a:spcPct val="93000"/>
              </a:lnSpc>
              <a:spcBef>
                <a:spcPts val="425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用，与多种设备</a:t>
            </a:r>
            <a:r>
              <a:rPr sz="1400" kern="0" spc="-1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、系统等深入对接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3670" algn="l" rtl="0" eaLnBrk="0">
              <a:lnSpc>
                <a:spcPct val="94000"/>
              </a:lnSpc>
              <a:spcBef>
                <a:spcPts val="425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与客户共同成长</a:t>
            </a:r>
            <a:r>
              <a:rPr sz="1400" kern="0" spc="-1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，为客户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提供全方面的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49885" algn="l" rtl="0" eaLnBrk="0">
              <a:lnSpc>
                <a:spcPct val="87000"/>
              </a:lnSpc>
              <a:spcBef>
                <a:spcPts val="0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品质服务。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32" name="textbox 932"/>
          <p:cNvSpPr/>
          <p:nvPr/>
        </p:nvSpPr>
        <p:spPr>
          <a:xfrm>
            <a:off x="4447540" y="1997710"/>
            <a:ext cx="3457575" cy="3103879"/>
          </a:xfrm>
          <a:prstGeom prst="rect">
            <a:avLst/>
          </a:prstGeom>
          <a:solidFill>
            <a:srgbClr val="DAECF6">
              <a:alpha val="99215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3840" algn="l" rtl="0" eaLnBrk="0">
              <a:lnSpc>
                <a:spcPct val="87000"/>
              </a:lnSpc>
              <a:spcBef>
                <a:spcPts val="0"/>
              </a:spcBef>
            </a:pPr>
            <a:r>
              <a:rPr sz="2000" b="1" kern="0" spc="-4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生产端</a:t>
            </a:r>
            <a:endParaRPr sz="20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53695" indent="-189865" algn="l" rtl="0" eaLnBrk="0">
              <a:lnSpc>
                <a:spcPct val="192000"/>
              </a:lnSpc>
              <a:spcBef>
                <a:spcPts val="425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分析报表系统直出，提高生产效率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降低制造成本</a:t>
            </a:r>
            <a:r>
              <a:rPr sz="1400" kern="0" spc="-1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。以成本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、质量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、交期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为导向，用数据驱动决策。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3830" algn="l" rtl="0" eaLnBrk="0">
              <a:lnSpc>
                <a:spcPct val="93000"/>
              </a:lnSpc>
              <a:spcBef>
                <a:spcPts val="425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不断打造智能分析- 预警-</a:t>
            </a:r>
            <a:r>
              <a:rPr sz="1400" kern="0" spc="1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管控-预测，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49885" algn="l" rtl="0" eaLnBrk="0">
              <a:lnSpc>
                <a:spcPct val="87000"/>
              </a:lnSpc>
              <a:spcBef>
                <a:spcPts val="0"/>
              </a:spcBef>
            </a:pP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乃至智能决策的行业标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杆数字化工厂。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34" name="textbox 934"/>
          <p:cNvSpPr/>
          <p:nvPr/>
        </p:nvSpPr>
        <p:spPr>
          <a:xfrm>
            <a:off x="673032" y="2252075"/>
            <a:ext cx="3406140" cy="2593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3030" algn="l" rtl="0" eaLnBrk="0">
              <a:lnSpc>
                <a:spcPct val="87000"/>
              </a:lnSpc>
            </a:pPr>
            <a:r>
              <a:rPr sz="2000" b="1" kern="0" spc="-4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业务端</a:t>
            </a:r>
            <a:endParaRPr sz="20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3000"/>
              </a:lnSpc>
              <a:spcBef>
                <a:spcPts val="425"/>
              </a:spcBef>
            </a:pPr>
            <a:r>
              <a:rPr sz="1400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-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基于设备物联，构建</a:t>
            </a:r>
            <a:r>
              <a:rPr sz="1400" kern="0" spc="-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标准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、准确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、完整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1295" algn="l" rtl="0" eaLnBrk="0">
              <a:lnSpc>
                <a:spcPct val="88000"/>
              </a:lnSpc>
              <a:spcBef>
                <a:spcPts val="430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实时</a:t>
            </a:r>
            <a:r>
              <a:rPr sz="1400" kern="0" spc="-2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、透明的厂内制造协同。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4945" indent="-182880" algn="l" rtl="0" eaLnBrk="0">
              <a:lnSpc>
                <a:spcPct val="186000"/>
              </a:lnSpc>
              <a:spcBef>
                <a:spcPts val="5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从原材料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、生产加工过程到成品，全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业务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流程进行数据采集，全面打通信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息流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、数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据流。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36" name="textbox 936"/>
          <p:cNvSpPr/>
          <p:nvPr/>
        </p:nvSpPr>
        <p:spPr>
          <a:xfrm>
            <a:off x="424751" y="288163"/>
            <a:ext cx="3305175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3.3/价值提升</a:t>
            </a:r>
            <a:r>
              <a:rPr sz="2300" b="1" kern="0" spc="3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</a:t>
            </a:r>
            <a:r>
              <a:rPr sz="2300" kern="0" spc="2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未来展望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938" name="picture 9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75324" y="6297548"/>
            <a:ext cx="1092667" cy="14859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0" name="picture 9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800166" y="1381800"/>
            <a:ext cx="4143711" cy="4246322"/>
          </a:xfrm>
          <a:prstGeom prst="rect">
            <a:avLst/>
          </a:prstGeom>
        </p:spPr>
      </p:pic>
      <p:sp>
        <p:nvSpPr>
          <p:cNvPr id="942" name="textbox 942"/>
          <p:cNvSpPr/>
          <p:nvPr/>
        </p:nvSpPr>
        <p:spPr>
          <a:xfrm>
            <a:off x="4870437" y="1978164"/>
            <a:ext cx="1921510" cy="269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75" algn="l" rtl="0" eaLnBrk="0">
              <a:lnSpc>
                <a:spcPct val="89000"/>
              </a:lnSpc>
            </a:pPr>
            <a:r>
              <a:rPr sz="2000" b="1" kern="0" spc="60" dirty="0">
                <a:solidFill>
                  <a:srgbClr val="A6A6A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1/ </a:t>
            </a:r>
            <a:r>
              <a:rPr sz="2000" b="1" kern="0" spc="60" dirty="0">
                <a:solidFill>
                  <a:srgbClr val="A6A6A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行业优势对比</a:t>
            </a:r>
            <a:endParaRPr sz="20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4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145" indent="-3175" algn="l" rtl="0" eaLnBrk="0">
              <a:lnSpc>
                <a:spcPct val="176000"/>
              </a:lnSpc>
              <a:spcBef>
                <a:spcPts val="610"/>
              </a:spcBef>
            </a:pPr>
            <a:r>
              <a:rPr sz="2000" b="1" kern="0" spc="70" dirty="0">
                <a:solidFill>
                  <a:srgbClr val="A6A6A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2/ </a:t>
            </a:r>
            <a:r>
              <a:rPr sz="2000" b="1" kern="0" spc="70" dirty="0">
                <a:solidFill>
                  <a:srgbClr val="A6A6A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方案规划说明</a:t>
            </a:r>
            <a:r>
              <a:rPr sz="2000" b="1" kern="0" spc="40" dirty="0">
                <a:solidFill>
                  <a:srgbClr val="A6A6A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000" b="1" kern="0" spc="70" dirty="0">
                <a:solidFill>
                  <a:srgbClr val="A6A6A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3/ </a:t>
            </a:r>
            <a:r>
              <a:rPr sz="2000" b="1" kern="0" spc="70" dirty="0">
                <a:solidFill>
                  <a:srgbClr val="A6A6A6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项目实施效果</a:t>
            </a:r>
            <a:endParaRPr sz="20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4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  <a:spcBef>
                <a:spcPts val="5"/>
              </a:spcBef>
            </a:pPr>
            <a:r>
              <a:rPr sz="2000" b="1" kern="0" spc="70" dirty="0">
                <a:solidFill>
                  <a:srgbClr val="0081C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4/ </a:t>
            </a:r>
            <a:r>
              <a:rPr sz="2000" b="1" kern="0" spc="7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实施规划安排</a:t>
            </a:r>
            <a:endParaRPr sz="20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944" name="picture 9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04932" y="6024020"/>
            <a:ext cx="1468800" cy="337624"/>
          </a:xfrm>
          <a:prstGeom prst="rect">
            <a:avLst/>
          </a:prstGeom>
        </p:spPr>
      </p:pic>
      <p:pic>
        <p:nvPicPr>
          <p:cNvPr id="946" name="picture 9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04268" y="512317"/>
            <a:ext cx="1432444" cy="343351"/>
          </a:xfrm>
          <a:prstGeom prst="rect">
            <a:avLst/>
          </a:prstGeom>
        </p:spPr>
      </p:pic>
      <p:pic>
        <p:nvPicPr>
          <p:cNvPr id="948" name="picture 9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787519" y="6021746"/>
            <a:ext cx="916544" cy="336716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0" name="table 950"/>
          <p:cNvGraphicFramePr>
            <a:graphicFrameLocks noGrp="1"/>
          </p:cNvGraphicFramePr>
          <p:nvPr/>
        </p:nvGraphicFramePr>
        <p:xfrm>
          <a:off x="415670" y="1209675"/>
          <a:ext cx="11538585" cy="4300854"/>
        </p:xfrm>
        <a:graphic>
          <a:graphicData uri="http://schemas.openxmlformats.org/drawingml/2006/table">
            <a:tbl>
              <a:tblPr/>
              <a:tblGrid>
                <a:gridCol w="11538585"/>
              </a:tblGrid>
              <a:tr h="42945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52" name="picture 9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25196" y="1219200"/>
            <a:ext cx="11519916" cy="4282440"/>
          </a:xfrm>
          <a:prstGeom prst="rect">
            <a:avLst/>
          </a:prstGeom>
        </p:spPr>
      </p:pic>
      <p:sp>
        <p:nvSpPr>
          <p:cNvPr id="954" name="textbox 954"/>
          <p:cNvSpPr/>
          <p:nvPr/>
        </p:nvSpPr>
        <p:spPr>
          <a:xfrm>
            <a:off x="487260" y="427850"/>
            <a:ext cx="8004809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4.1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300" kern="0" spc="1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1实施规划安排</a:t>
            </a:r>
            <a:r>
              <a:rPr sz="2300" kern="0" spc="1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</a:t>
            </a:r>
            <a:r>
              <a:rPr sz="2300" kern="0" spc="2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1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罗尔科数字化</a:t>
            </a:r>
            <a:r>
              <a:rPr sz="2300" kern="0" spc="1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项目大日程图  –</a:t>
            </a:r>
            <a:r>
              <a:rPr sz="2300" kern="0" spc="4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1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四个月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56" name="textbox 956"/>
          <p:cNvSpPr/>
          <p:nvPr/>
        </p:nvSpPr>
        <p:spPr>
          <a:xfrm>
            <a:off x="471415" y="6210172"/>
            <a:ext cx="111442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14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ILl门l《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rect 958"/>
          <p:cNvSpPr/>
          <p:nvPr/>
        </p:nvSpPr>
        <p:spPr>
          <a:xfrm>
            <a:off x="3035807" y="1450847"/>
            <a:ext cx="635507" cy="237744"/>
          </a:xfrm>
          <a:prstGeom prst="rect">
            <a:avLst/>
          </a:prstGeom>
          <a:solidFill>
            <a:srgbClr val="E5F2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60" name="rect 960"/>
          <p:cNvSpPr/>
          <p:nvPr/>
        </p:nvSpPr>
        <p:spPr>
          <a:xfrm>
            <a:off x="3035807" y="1688591"/>
            <a:ext cx="635507" cy="225551"/>
          </a:xfrm>
          <a:prstGeom prst="rect">
            <a:avLst/>
          </a:prstGeom>
          <a:solidFill>
            <a:srgbClr val="E5F2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62" name="rect 962"/>
          <p:cNvSpPr/>
          <p:nvPr/>
        </p:nvSpPr>
        <p:spPr>
          <a:xfrm>
            <a:off x="3035807" y="1914144"/>
            <a:ext cx="635507" cy="236220"/>
          </a:xfrm>
          <a:prstGeom prst="rect">
            <a:avLst/>
          </a:prstGeom>
          <a:solidFill>
            <a:srgbClr val="E5F2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64" name="rect 964"/>
          <p:cNvSpPr/>
          <p:nvPr/>
        </p:nvSpPr>
        <p:spPr>
          <a:xfrm>
            <a:off x="3035807" y="2388107"/>
            <a:ext cx="635507" cy="236220"/>
          </a:xfrm>
          <a:prstGeom prst="rect">
            <a:avLst/>
          </a:prstGeom>
          <a:solidFill>
            <a:srgbClr val="E5F2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66" name="rect 966"/>
          <p:cNvSpPr/>
          <p:nvPr/>
        </p:nvSpPr>
        <p:spPr>
          <a:xfrm>
            <a:off x="3035807" y="2150364"/>
            <a:ext cx="635507" cy="237744"/>
          </a:xfrm>
          <a:prstGeom prst="rect">
            <a:avLst/>
          </a:prstGeom>
          <a:solidFill>
            <a:srgbClr val="E5F2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68" name="rect 968"/>
          <p:cNvSpPr/>
          <p:nvPr/>
        </p:nvSpPr>
        <p:spPr>
          <a:xfrm>
            <a:off x="5586983" y="3808475"/>
            <a:ext cx="536448" cy="236220"/>
          </a:xfrm>
          <a:prstGeom prst="rect">
            <a:avLst/>
          </a:prstGeom>
          <a:solidFill>
            <a:srgbClr val="FFE3B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70" name="rect 970"/>
          <p:cNvSpPr/>
          <p:nvPr/>
        </p:nvSpPr>
        <p:spPr>
          <a:xfrm>
            <a:off x="5312663" y="4518659"/>
            <a:ext cx="274320" cy="236220"/>
          </a:xfrm>
          <a:prstGeom prst="rect">
            <a:avLst/>
          </a:prstGeom>
          <a:solidFill>
            <a:srgbClr val="FFE3B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972" name="table 972"/>
          <p:cNvGraphicFramePr>
            <a:graphicFrameLocks noGrp="1"/>
          </p:cNvGraphicFramePr>
          <p:nvPr/>
        </p:nvGraphicFramePr>
        <p:xfrm>
          <a:off x="494423" y="1050467"/>
          <a:ext cx="7306944" cy="4911724"/>
        </p:xfrm>
        <a:graphic>
          <a:graphicData uri="http://schemas.openxmlformats.org/drawingml/2006/table">
            <a:tbl>
              <a:tblPr/>
              <a:tblGrid>
                <a:gridCol w="340359"/>
                <a:gridCol w="1217294"/>
                <a:gridCol w="982980"/>
                <a:gridCol w="914400"/>
                <a:gridCol w="595629"/>
                <a:gridCol w="1445895"/>
                <a:gridCol w="410209"/>
                <a:gridCol w="1400175"/>
              </a:tblGrid>
              <a:tr h="400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70" algn="l" rtl="0" eaLnBrk="0">
                        <a:lnSpc>
                          <a:spcPct val="87000"/>
                        </a:lnSpc>
                      </a:pPr>
                      <a:r>
                        <a:rPr sz="11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序号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5D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528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主要阶段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5D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463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任务名称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5D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9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77000"/>
                        </a:lnSpc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持续时间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209550" algn="l" rtl="0" eaLnBrk="0">
                        <a:lnSpc>
                          <a:spcPts val="1430"/>
                        </a:lnSpc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/</a:t>
                      </a:r>
                      <a:r>
                        <a:rPr sz="1100" b="1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天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5D0"/>
                    </a:solidFill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5D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1249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进度状态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5D0"/>
                    </a:solidFill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5D0"/>
                    </a:solidFill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5D0"/>
                    </a:solidFill>
                  </a:tcPr>
                </a:tc>
              </a:tr>
              <a:tr h="11741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351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367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蓝图实施规划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557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蓝图调研规划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242570" algn="l" rtl="0" eaLnBrk="0">
                        <a:lnSpc>
                          <a:spcPct val="95000"/>
                        </a:lnSpc>
                        <a:spcBef>
                          <a:spcPts val="79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蓝图审核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114300" algn="l" rtl="0" eaLnBrk="0">
                        <a:lnSpc>
                          <a:spcPct val="96000"/>
                        </a:lnSpc>
                        <a:spcBef>
                          <a:spcPts val="790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产品蓝图转化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241935" algn="l" rtl="0" eaLnBrk="0">
                        <a:lnSpc>
                          <a:spcPct val="94000"/>
                        </a:lnSpc>
                        <a:spcBef>
                          <a:spcPts val="850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软件开发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257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系统测试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" algn="l" rtl="0" eaLnBrk="0">
                        <a:lnSpc>
                          <a:spcPct val="70000"/>
                        </a:lnSpc>
                        <a:tabLst>
                          <a:tab pos="244475" algn="l"/>
                        </a:tabLst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	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30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  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635" algn="l" rtl="0" eaLnBrk="0">
                        <a:lnSpc>
                          <a:spcPct val="70000"/>
                        </a:lnSpc>
                        <a:spcBef>
                          <a:spcPts val="1070"/>
                        </a:spcBef>
                        <a:tabLst>
                          <a:tab pos="250825" algn="l"/>
                        </a:tabLst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	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10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                          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635" algn="l" rtl="0" eaLnBrk="0">
                        <a:lnSpc>
                          <a:spcPct val="68000"/>
                        </a:lnSpc>
                        <a:spcBef>
                          <a:spcPts val="1070"/>
                        </a:spcBef>
                        <a:tabLst>
                          <a:tab pos="250825" algn="l"/>
                        </a:tabLst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	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14                                       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635" algn="l" rtl="0" eaLnBrk="0">
                        <a:lnSpc>
                          <a:spcPct val="69000"/>
                        </a:lnSpc>
                        <a:spcBef>
                          <a:spcPts val="1120"/>
                        </a:spcBef>
                        <a:tabLst>
                          <a:tab pos="245745" algn="l"/>
                        </a:tabLst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	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21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                                                   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" algn="l" rtl="0" eaLnBrk="0">
                        <a:lnSpc>
                          <a:spcPct val="86000"/>
                        </a:lnSpc>
                        <a:tabLst>
                          <a:tab pos="250825" algn="l"/>
                        </a:tabLst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	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14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                                                                            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99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8430" algn="l" rtl="0" eaLnBrk="0">
                        <a:lnSpc>
                          <a:spcPct val="82000"/>
                        </a:lnSpc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4610" algn="l" rtl="0" eaLnBrk="0">
                        <a:lnSpc>
                          <a:spcPct val="87000"/>
                        </a:lnSpc>
                      </a:pP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智能终端物联采集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320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安装准备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52705" algn="l" rtl="0" eaLnBrk="0">
                        <a:lnSpc>
                          <a:spcPct val="96000"/>
                        </a:lnSpc>
                        <a:spcBef>
                          <a:spcPts val="825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安装与物联采集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93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交付验收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05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716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259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服务器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方案与合同确认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242570" algn="l" rtl="0" eaLnBrk="0">
                        <a:lnSpc>
                          <a:spcPts val="1865"/>
                        </a:lnSpc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订货安装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93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交付验收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B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99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4620" algn="l" rtl="0" eaLnBrk="0">
                        <a:lnSpc>
                          <a:spcPct val="81000"/>
                        </a:lnSpc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323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网络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" algn="l" rtl="0" eaLnBrk="0">
                        <a:lnSpc>
                          <a:spcPct val="86000"/>
                        </a:lnSpc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方案与合同确认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250190" algn="l" rtl="0" eaLnBrk="0">
                        <a:lnSpc>
                          <a:spcPts val="1860"/>
                        </a:lnSpc>
                      </a:pP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网络施工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93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交付验收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B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88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779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147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硬件采购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" algn="l" rtl="0" eaLnBrk="0">
                        <a:lnSpc>
                          <a:spcPct val="86000"/>
                        </a:lnSpc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方案与合同确认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241300" algn="l" rtl="0" eaLnBrk="0">
                        <a:lnSpc>
                          <a:spcPts val="1865"/>
                        </a:lnSpc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采购到货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93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软件预装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3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843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6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AD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92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项目上线及验收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AD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3205" algn="l" rtl="0" eaLnBrk="0">
                        <a:lnSpc>
                          <a:spcPct val="86000"/>
                        </a:lnSpc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上线准备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242570" algn="l" rtl="0" eaLnBrk="0">
                        <a:lnSpc>
                          <a:spcPts val="1910"/>
                        </a:lnSpc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系统上线</a:t>
                      </a:r>
                      <a:endParaRPr sz="9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AD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74" name="path 974"/>
          <p:cNvSpPr/>
          <p:nvPr/>
        </p:nvSpPr>
        <p:spPr>
          <a:xfrm>
            <a:off x="6120145" y="2388107"/>
            <a:ext cx="283464" cy="230175"/>
          </a:xfrm>
          <a:custGeom>
            <a:avLst/>
            <a:gdLst/>
            <a:ahLst/>
            <a:cxnLst/>
            <a:rect l="0" t="0" r="0" b="0"/>
            <a:pathLst>
              <a:path w="446" h="362">
                <a:moveTo>
                  <a:pt x="0" y="0"/>
                </a:moveTo>
                <a:lnTo>
                  <a:pt x="446" y="0"/>
                </a:lnTo>
                <a:lnTo>
                  <a:pt x="446" y="362"/>
                </a:lnTo>
                <a:lnTo>
                  <a:pt x="0" y="362"/>
                </a:lnTo>
                <a:lnTo>
                  <a:pt x="0" y="0"/>
                </a:lnTo>
                <a:close/>
              </a:path>
            </a:pathLst>
          </a:custGeom>
          <a:solidFill>
            <a:srgbClr val="E5F2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76" name="path 976"/>
          <p:cNvSpPr/>
          <p:nvPr/>
        </p:nvSpPr>
        <p:spPr>
          <a:xfrm>
            <a:off x="5309376" y="2150364"/>
            <a:ext cx="810768" cy="237743"/>
          </a:xfrm>
          <a:custGeom>
            <a:avLst/>
            <a:gdLst/>
            <a:ahLst/>
            <a:cxnLst/>
            <a:rect l="0" t="0" r="0" b="0"/>
            <a:pathLst>
              <a:path w="1276" h="374">
                <a:moveTo>
                  <a:pt x="0" y="0"/>
                </a:moveTo>
                <a:lnTo>
                  <a:pt x="432" y="0"/>
                </a:lnTo>
                <a:lnTo>
                  <a:pt x="432" y="374"/>
                </a:lnTo>
                <a:lnTo>
                  <a:pt x="0" y="374"/>
                </a:lnTo>
                <a:lnTo>
                  <a:pt x="0" y="0"/>
                </a:lnTo>
                <a:close/>
              </a:path>
              <a:path w="1276" h="374">
                <a:moveTo>
                  <a:pt x="432" y="0"/>
                </a:moveTo>
                <a:lnTo>
                  <a:pt x="861" y="0"/>
                </a:lnTo>
                <a:lnTo>
                  <a:pt x="861" y="374"/>
                </a:lnTo>
                <a:lnTo>
                  <a:pt x="432" y="374"/>
                </a:lnTo>
                <a:lnTo>
                  <a:pt x="432" y="0"/>
                </a:lnTo>
                <a:close/>
              </a:path>
              <a:path w="1276" h="374">
                <a:moveTo>
                  <a:pt x="861" y="0"/>
                </a:moveTo>
                <a:lnTo>
                  <a:pt x="1276" y="0"/>
                </a:lnTo>
                <a:lnTo>
                  <a:pt x="1276" y="374"/>
                </a:lnTo>
                <a:lnTo>
                  <a:pt x="861" y="374"/>
                </a:lnTo>
                <a:lnTo>
                  <a:pt x="861" y="0"/>
                </a:lnTo>
                <a:close/>
              </a:path>
            </a:pathLst>
          </a:custGeom>
          <a:solidFill>
            <a:srgbClr val="E5F2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78" name="path 978"/>
          <p:cNvSpPr/>
          <p:nvPr/>
        </p:nvSpPr>
        <p:spPr>
          <a:xfrm>
            <a:off x="5034040" y="1914144"/>
            <a:ext cx="272796" cy="236220"/>
          </a:xfrm>
          <a:custGeom>
            <a:avLst/>
            <a:gdLst/>
            <a:ahLst/>
            <a:cxnLst/>
            <a:rect l="0" t="0" r="0" b="0"/>
            <a:pathLst>
              <a:path w="429" h="372">
                <a:moveTo>
                  <a:pt x="0" y="0"/>
                </a:moveTo>
                <a:lnTo>
                  <a:pt x="429" y="0"/>
                </a:lnTo>
                <a:lnTo>
                  <a:pt x="429" y="372"/>
                </a:lnTo>
                <a:lnTo>
                  <a:pt x="0" y="372"/>
                </a:lnTo>
                <a:lnTo>
                  <a:pt x="0" y="0"/>
                </a:lnTo>
                <a:close/>
              </a:path>
            </a:pathLst>
          </a:custGeom>
          <a:solidFill>
            <a:srgbClr val="E5F2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80" name="path 980"/>
          <p:cNvSpPr/>
          <p:nvPr/>
        </p:nvSpPr>
        <p:spPr>
          <a:xfrm>
            <a:off x="4489465" y="1688591"/>
            <a:ext cx="547116" cy="225551"/>
          </a:xfrm>
          <a:custGeom>
            <a:avLst/>
            <a:gdLst/>
            <a:ahLst/>
            <a:cxnLst/>
            <a:rect l="0" t="0" r="0" b="0"/>
            <a:pathLst>
              <a:path w="861" h="355">
                <a:moveTo>
                  <a:pt x="0" y="0"/>
                </a:moveTo>
                <a:lnTo>
                  <a:pt x="429" y="0"/>
                </a:lnTo>
                <a:lnTo>
                  <a:pt x="429" y="355"/>
                </a:lnTo>
                <a:lnTo>
                  <a:pt x="0" y="355"/>
                </a:lnTo>
                <a:lnTo>
                  <a:pt x="0" y="0"/>
                </a:lnTo>
                <a:close/>
              </a:path>
              <a:path w="861" h="355">
                <a:moveTo>
                  <a:pt x="429" y="0"/>
                </a:moveTo>
                <a:lnTo>
                  <a:pt x="861" y="0"/>
                </a:lnTo>
                <a:lnTo>
                  <a:pt x="861" y="355"/>
                </a:lnTo>
                <a:lnTo>
                  <a:pt x="429" y="355"/>
                </a:lnTo>
                <a:lnTo>
                  <a:pt x="429" y="0"/>
                </a:lnTo>
                <a:close/>
              </a:path>
            </a:pathLst>
          </a:custGeom>
          <a:solidFill>
            <a:srgbClr val="E5F2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82" name="path 982"/>
          <p:cNvSpPr/>
          <p:nvPr/>
        </p:nvSpPr>
        <p:spPr>
          <a:xfrm>
            <a:off x="3669298" y="1450847"/>
            <a:ext cx="821436" cy="237744"/>
          </a:xfrm>
          <a:custGeom>
            <a:avLst/>
            <a:gdLst/>
            <a:ahLst/>
            <a:cxnLst/>
            <a:rect l="0" t="0" r="0" b="0"/>
            <a:pathLst>
              <a:path w="1293" h="374">
                <a:moveTo>
                  <a:pt x="0" y="0"/>
                </a:moveTo>
                <a:lnTo>
                  <a:pt x="432" y="0"/>
                </a:lnTo>
                <a:lnTo>
                  <a:pt x="432" y="374"/>
                </a:lnTo>
                <a:lnTo>
                  <a:pt x="0" y="374"/>
                </a:lnTo>
                <a:lnTo>
                  <a:pt x="0" y="0"/>
                </a:lnTo>
                <a:close/>
              </a:path>
              <a:path w="1293" h="374">
                <a:moveTo>
                  <a:pt x="432" y="0"/>
                </a:moveTo>
                <a:lnTo>
                  <a:pt x="878" y="0"/>
                </a:lnTo>
                <a:lnTo>
                  <a:pt x="878" y="374"/>
                </a:lnTo>
                <a:lnTo>
                  <a:pt x="432" y="374"/>
                </a:lnTo>
                <a:lnTo>
                  <a:pt x="432" y="0"/>
                </a:lnTo>
                <a:close/>
              </a:path>
              <a:path w="1293" h="374">
                <a:moveTo>
                  <a:pt x="878" y="0"/>
                </a:moveTo>
                <a:lnTo>
                  <a:pt x="1293" y="0"/>
                </a:lnTo>
                <a:lnTo>
                  <a:pt x="1293" y="374"/>
                </a:lnTo>
                <a:lnTo>
                  <a:pt x="878" y="374"/>
                </a:lnTo>
                <a:lnTo>
                  <a:pt x="878" y="0"/>
                </a:lnTo>
                <a:close/>
              </a:path>
            </a:pathLst>
          </a:custGeom>
          <a:solidFill>
            <a:srgbClr val="E5F2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84" name="textbox 984"/>
          <p:cNvSpPr/>
          <p:nvPr/>
        </p:nvSpPr>
        <p:spPr>
          <a:xfrm>
            <a:off x="8495596" y="1268593"/>
            <a:ext cx="2882264" cy="19735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3370" indent="-281305" algn="l" rtl="0" eaLnBrk="0">
              <a:lnSpc>
                <a:spcPct val="140000"/>
              </a:lnSpc>
            </a:pP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整体项目分为</a:t>
            </a:r>
            <a:r>
              <a:rPr sz="1400" b="1" kern="0" spc="7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条主线（蓝图规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划，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设备物联采集）</a:t>
            </a:r>
            <a:r>
              <a:rPr sz="1400" kern="0" spc="-1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以及</a:t>
            </a:r>
            <a:r>
              <a:rPr sz="1400" b="1" kern="0" spc="5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条支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线（网络</a:t>
            </a:r>
            <a:r>
              <a:rPr sz="1400" kern="0" spc="-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，服务器</a:t>
            </a:r>
            <a:r>
              <a:rPr sz="1400" kern="0" spc="-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，硬件采购）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推进；</a:t>
            </a:r>
            <a:endParaRPr sz="14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3370" indent="-280670" algn="l" rtl="0" eaLnBrk="0">
              <a:lnSpc>
                <a:spcPct val="119000"/>
              </a:lnSpc>
              <a:spcBef>
                <a:spcPts val="0"/>
              </a:spcBef>
            </a:pP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从立项到实施验收预计</a:t>
            </a:r>
            <a:r>
              <a:rPr sz="1400" b="1" kern="0" spc="70" dirty="0">
                <a:solidFill>
                  <a:srgbClr val="0081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4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个月完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成。</a:t>
            </a:r>
            <a:endParaRPr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86" name="textbox 986"/>
          <p:cNvSpPr/>
          <p:nvPr/>
        </p:nvSpPr>
        <p:spPr>
          <a:xfrm>
            <a:off x="518375" y="462153"/>
            <a:ext cx="6431915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4.2/</a:t>
            </a:r>
            <a:r>
              <a:rPr sz="2300" b="1" kern="0" spc="2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实施规划安排|</a:t>
            </a:r>
            <a:r>
              <a:rPr sz="2300" b="1" kern="0" spc="2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罗尔科数字化项目</a:t>
            </a:r>
            <a:r>
              <a:rPr sz="2300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推进计划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88" name="textbox 988"/>
          <p:cNvSpPr/>
          <p:nvPr/>
        </p:nvSpPr>
        <p:spPr>
          <a:xfrm>
            <a:off x="9513341" y="5017490"/>
            <a:ext cx="1087119" cy="8883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05" algn="l" rtl="0" eaLnBrk="0">
              <a:lnSpc>
                <a:spcPct val="77000"/>
              </a:lnSpc>
            </a:pPr>
            <a:r>
              <a:rPr sz="1200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主线</a:t>
            </a:r>
            <a:endParaRPr sz="1200" dirty="0">
              <a:latin typeface="微软雅黑"/>
              <a:ea typeface="微软雅黑"/>
              <a:cs typeface="微软雅黑"/>
            </a:endParaRPr>
          </a:p>
          <a:p>
            <a:pPr marL="13335" algn="l" rtl="0" eaLnBrk="0">
              <a:lnSpc>
                <a:spcPts val="2860"/>
              </a:lnSpc>
            </a:pPr>
            <a:r>
              <a:rPr sz="1200" kern="0" spc="-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支线</a:t>
            </a:r>
            <a:endParaRPr sz="12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项目上线及验收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90" name="textbox 990"/>
          <p:cNvSpPr/>
          <p:nvPr/>
        </p:nvSpPr>
        <p:spPr>
          <a:xfrm>
            <a:off x="3035807" y="4754879"/>
            <a:ext cx="635634" cy="719455"/>
          </a:xfrm>
          <a:prstGeom prst="rect">
            <a:avLst/>
          </a:prstGeom>
          <a:solidFill>
            <a:srgbClr val="FFE3B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0825" algn="l" rtl="0" eaLnBrk="0">
              <a:lnSpc>
                <a:spcPct val="89000"/>
              </a:lnSpc>
              <a:spcBef>
                <a:spcPts val="0"/>
              </a:spcBef>
            </a:pP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16</a:t>
            </a:r>
            <a:endParaRPr sz="900" dirty="0">
              <a:latin typeface="微软雅黑"/>
              <a:ea typeface="微软雅黑"/>
              <a:cs typeface="微软雅黑"/>
            </a:endParaRPr>
          </a:p>
          <a:p>
            <a:pPr marL="245745" algn="l" rtl="0" eaLnBrk="0">
              <a:lnSpc>
                <a:spcPct val="89000"/>
              </a:lnSpc>
              <a:spcBef>
                <a:spcPts val="895"/>
              </a:spcBef>
            </a:pP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21</a:t>
            </a:r>
            <a:endParaRPr sz="9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2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0825" algn="l" rtl="0" eaLnBrk="0">
              <a:lnSpc>
                <a:spcPct val="88000"/>
              </a:lnSpc>
              <a:spcBef>
                <a:spcPts val="5"/>
              </a:spcBef>
            </a:pP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14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92" name="textbox 992"/>
          <p:cNvSpPr/>
          <p:nvPr/>
        </p:nvSpPr>
        <p:spPr>
          <a:xfrm>
            <a:off x="3035807" y="2624328"/>
            <a:ext cx="635634" cy="710565"/>
          </a:xfrm>
          <a:prstGeom prst="rect">
            <a:avLst/>
          </a:prstGeom>
          <a:solidFill>
            <a:srgbClr val="E5F2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0825" algn="l" rtl="0" eaLnBrk="0">
              <a:lnSpc>
                <a:spcPct val="88000"/>
              </a:lnSpc>
              <a:spcBef>
                <a:spcPts val="0"/>
              </a:spcBef>
            </a:pP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14</a:t>
            </a:r>
            <a:endParaRPr sz="900" dirty="0">
              <a:latin typeface="微软雅黑"/>
              <a:ea typeface="微软雅黑"/>
              <a:cs typeface="微软雅黑"/>
            </a:endParaRPr>
          </a:p>
          <a:p>
            <a:pPr marL="244475" algn="l" rtl="0" eaLnBrk="0">
              <a:lnSpc>
                <a:spcPct val="89000"/>
              </a:lnSpc>
              <a:spcBef>
                <a:spcPts val="905"/>
              </a:spcBef>
            </a:pP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38</a:t>
            </a:r>
            <a:endParaRPr sz="9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8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0825" algn="l" rtl="0" eaLnBrk="0">
              <a:lnSpc>
                <a:spcPct val="88000"/>
              </a:lnSpc>
              <a:spcBef>
                <a:spcPts val="0"/>
              </a:spcBef>
            </a:pP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14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94" name="rect 994"/>
          <p:cNvSpPr/>
          <p:nvPr/>
        </p:nvSpPr>
        <p:spPr>
          <a:xfrm>
            <a:off x="4765548" y="2860547"/>
            <a:ext cx="1357883" cy="237744"/>
          </a:xfrm>
          <a:prstGeom prst="rect">
            <a:avLst/>
          </a:prstGeom>
          <a:solidFill>
            <a:srgbClr val="E5F2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96" name="rect 996"/>
          <p:cNvSpPr/>
          <p:nvPr/>
        </p:nvSpPr>
        <p:spPr>
          <a:xfrm>
            <a:off x="4229100" y="3570732"/>
            <a:ext cx="1357883" cy="237744"/>
          </a:xfrm>
          <a:prstGeom prst="rect">
            <a:avLst/>
          </a:prstGeom>
          <a:solidFill>
            <a:srgbClr val="FFE3B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98" name="textbox 998"/>
          <p:cNvSpPr/>
          <p:nvPr/>
        </p:nvSpPr>
        <p:spPr>
          <a:xfrm>
            <a:off x="3035807" y="5474208"/>
            <a:ext cx="635634" cy="481965"/>
          </a:xfrm>
          <a:prstGeom prst="rect">
            <a:avLst/>
          </a:prstGeom>
          <a:solidFill>
            <a:srgbClr val="BBEAD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115" algn="l" rtl="0" eaLnBrk="0">
              <a:lnSpc>
                <a:spcPct val="88000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7</a:t>
            </a:r>
            <a:endParaRPr sz="9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2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5745" algn="l" rtl="0" eaLnBrk="0">
              <a:lnSpc>
                <a:spcPct val="89000"/>
              </a:lnSpc>
              <a:spcBef>
                <a:spcPts val="5"/>
              </a:spcBef>
            </a:pP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23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00" name="textbox 1000"/>
          <p:cNvSpPr/>
          <p:nvPr/>
        </p:nvSpPr>
        <p:spPr>
          <a:xfrm>
            <a:off x="3035807" y="3570732"/>
            <a:ext cx="635634" cy="474344"/>
          </a:xfrm>
          <a:prstGeom prst="rect">
            <a:avLst/>
          </a:prstGeom>
          <a:solidFill>
            <a:srgbClr val="FFE3B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4475" algn="l" rtl="0" eaLnBrk="0">
              <a:lnSpc>
                <a:spcPct val="89000"/>
              </a:lnSpc>
              <a:spcBef>
                <a:spcPts val="5"/>
              </a:spcBef>
            </a:pP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35</a:t>
            </a:r>
            <a:endParaRPr sz="9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8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0825" algn="l" rtl="0" eaLnBrk="0">
              <a:lnSpc>
                <a:spcPct val="88000"/>
              </a:lnSpc>
              <a:spcBef>
                <a:spcPts val="0"/>
              </a:spcBef>
            </a:pP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14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02" name="textbox 1002"/>
          <p:cNvSpPr/>
          <p:nvPr/>
        </p:nvSpPr>
        <p:spPr>
          <a:xfrm>
            <a:off x="3035807" y="4282440"/>
            <a:ext cx="635634" cy="472440"/>
          </a:xfrm>
          <a:prstGeom prst="rect">
            <a:avLst/>
          </a:prstGeom>
          <a:solidFill>
            <a:srgbClr val="FFE3B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5745" algn="l" rtl="0" eaLnBrk="0">
              <a:lnSpc>
                <a:spcPct val="89000"/>
              </a:lnSpc>
            </a:pP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28</a:t>
            </a:r>
            <a:endParaRPr sz="9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07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115" algn="l" rtl="0" eaLnBrk="0">
              <a:lnSpc>
                <a:spcPct val="88000"/>
              </a:lnSpc>
              <a:spcBef>
                <a:spcPts val="5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7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04" name="textbox 1004"/>
          <p:cNvSpPr/>
          <p:nvPr/>
        </p:nvSpPr>
        <p:spPr>
          <a:xfrm>
            <a:off x="3035807" y="4044695"/>
            <a:ext cx="1193800" cy="238125"/>
          </a:xfrm>
          <a:prstGeom prst="rect">
            <a:avLst/>
          </a:prstGeom>
          <a:solidFill>
            <a:srgbClr val="FFE3B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0825" algn="l" rtl="0" eaLnBrk="0">
              <a:lnSpc>
                <a:spcPct val="88000"/>
              </a:lnSpc>
            </a:pP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14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06" name="textbox 1006"/>
          <p:cNvSpPr/>
          <p:nvPr/>
        </p:nvSpPr>
        <p:spPr>
          <a:xfrm>
            <a:off x="3035807" y="3334511"/>
            <a:ext cx="1193800" cy="236854"/>
          </a:xfrm>
          <a:prstGeom prst="rect">
            <a:avLst/>
          </a:prstGeom>
          <a:solidFill>
            <a:srgbClr val="FFE3B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0825" algn="l" rtl="0" eaLnBrk="0">
              <a:lnSpc>
                <a:spcPct val="88000"/>
              </a:lnSpc>
              <a:spcBef>
                <a:spcPts val="5"/>
              </a:spcBef>
            </a:pP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14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08" name="rect 1008"/>
          <p:cNvSpPr/>
          <p:nvPr/>
        </p:nvSpPr>
        <p:spPr>
          <a:xfrm>
            <a:off x="4229100" y="4282440"/>
            <a:ext cx="1083564" cy="236220"/>
          </a:xfrm>
          <a:prstGeom prst="rect">
            <a:avLst/>
          </a:prstGeom>
          <a:solidFill>
            <a:srgbClr val="FFE3B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10" name="rect 1010"/>
          <p:cNvSpPr/>
          <p:nvPr/>
        </p:nvSpPr>
        <p:spPr>
          <a:xfrm>
            <a:off x="6679692" y="5710428"/>
            <a:ext cx="821435" cy="245364"/>
          </a:xfrm>
          <a:prstGeom prst="rect">
            <a:avLst/>
          </a:prstGeom>
          <a:solidFill>
            <a:srgbClr val="BBEAD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12" name="rect 1012"/>
          <p:cNvSpPr/>
          <p:nvPr/>
        </p:nvSpPr>
        <p:spPr>
          <a:xfrm>
            <a:off x="5039867" y="4992623"/>
            <a:ext cx="819911" cy="236220"/>
          </a:xfrm>
          <a:prstGeom prst="rect">
            <a:avLst/>
          </a:prstGeom>
          <a:solidFill>
            <a:srgbClr val="FFE3B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14" name="textbox 1014"/>
          <p:cNvSpPr/>
          <p:nvPr/>
        </p:nvSpPr>
        <p:spPr>
          <a:xfrm>
            <a:off x="473277" y="6210649"/>
            <a:ext cx="1112519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9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ILl</a:t>
            </a:r>
            <a:r>
              <a:rPr sz="1200" kern="0" spc="-140" dirty="0">
                <a:solidFill>
                  <a:srgbClr val="0032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30" dirty="0">
                <a:solidFill>
                  <a:srgbClr val="003253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nl《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16" name="rect 1016"/>
          <p:cNvSpPr/>
          <p:nvPr/>
        </p:nvSpPr>
        <p:spPr>
          <a:xfrm>
            <a:off x="6123432" y="5228844"/>
            <a:ext cx="556259" cy="245364"/>
          </a:xfrm>
          <a:prstGeom prst="rect">
            <a:avLst/>
          </a:prstGeom>
          <a:solidFill>
            <a:srgbClr val="FFE3B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18" name="rect 1018"/>
          <p:cNvSpPr/>
          <p:nvPr/>
        </p:nvSpPr>
        <p:spPr>
          <a:xfrm>
            <a:off x="4492752" y="4754879"/>
            <a:ext cx="547116" cy="237744"/>
          </a:xfrm>
          <a:prstGeom prst="rect">
            <a:avLst/>
          </a:prstGeom>
          <a:solidFill>
            <a:srgbClr val="FFE3B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20" name="rect 1020"/>
          <p:cNvSpPr/>
          <p:nvPr/>
        </p:nvSpPr>
        <p:spPr>
          <a:xfrm>
            <a:off x="6679692" y="3098291"/>
            <a:ext cx="537971" cy="236220"/>
          </a:xfrm>
          <a:prstGeom prst="rect">
            <a:avLst/>
          </a:prstGeom>
          <a:solidFill>
            <a:srgbClr val="E5F2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22" name="rect 1022"/>
          <p:cNvSpPr/>
          <p:nvPr/>
        </p:nvSpPr>
        <p:spPr>
          <a:xfrm>
            <a:off x="4229100" y="2624328"/>
            <a:ext cx="536448" cy="236219"/>
          </a:xfrm>
          <a:prstGeom prst="rect">
            <a:avLst/>
          </a:prstGeom>
          <a:solidFill>
            <a:srgbClr val="E5F2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24" name="rect 1024"/>
          <p:cNvSpPr/>
          <p:nvPr/>
        </p:nvSpPr>
        <p:spPr>
          <a:xfrm>
            <a:off x="8676131" y="5413248"/>
            <a:ext cx="682752" cy="118872"/>
          </a:xfrm>
          <a:prstGeom prst="rect">
            <a:avLst/>
          </a:prstGeom>
          <a:solidFill>
            <a:srgbClr val="FFE3B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26" name="rect 1026"/>
          <p:cNvSpPr/>
          <p:nvPr/>
        </p:nvSpPr>
        <p:spPr>
          <a:xfrm>
            <a:off x="8676131" y="5771388"/>
            <a:ext cx="682752" cy="118871"/>
          </a:xfrm>
          <a:prstGeom prst="rect">
            <a:avLst/>
          </a:prstGeom>
          <a:solidFill>
            <a:srgbClr val="BBEAD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28" name="rect 1028"/>
          <p:cNvSpPr/>
          <p:nvPr/>
        </p:nvSpPr>
        <p:spPr>
          <a:xfrm>
            <a:off x="8676131" y="5056632"/>
            <a:ext cx="682752" cy="117347"/>
          </a:xfrm>
          <a:prstGeom prst="rect">
            <a:avLst/>
          </a:prstGeom>
          <a:solidFill>
            <a:srgbClr val="0081C9">
              <a:alpha val="1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30" name="rect 1030"/>
          <p:cNvSpPr/>
          <p:nvPr/>
        </p:nvSpPr>
        <p:spPr>
          <a:xfrm>
            <a:off x="6406895" y="5474208"/>
            <a:ext cx="272795" cy="236220"/>
          </a:xfrm>
          <a:prstGeom prst="rect">
            <a:avLst/>
          </a:prstGeom>
          <a:solidFill>
            <a:srgbClr val="BBEAD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4"/>
          <p:cNvGrpSpPr/>
          <p:nvPr/>
        </p:nvGrpSpPr>
        <p:grpSpPr>
          <a:xfrm rot="21600000">
            <a:off x="769619" y="1016508"/>
            <a:ext cx="10337293" cy="5082540"/>
            <a:chOff x="0" y="0"/>
            <a:chExt cx="10337293" cy="5082540"/>
          </a:xfrm>
        </p:grpSpPr>
        <p:sp>
          <p:nvSpPr>
            <p:cNvPr id="1032" name="path 1032"/>
            <p:cNvSpPr/>
            <p:nvPr/>
          </p:nvSpPr>
          <p:spPr>
            <a:xfrm>
              <a:off x="0" y="0"/>
              <a:ext cx="10337293" cy="301751"/>
            </a:xfrm>
            <a:custGeom>
              <a:avLst/>
              <a:gdLst/>
              <a:ahLst/>
              <a:cxnLst/>
              <a:rect l="0" t="0" r="0" b="0"/>
              <a:pathLst>
                <a:path w="16279" h="475">
                  <a:moveTo>
                    <a:pt x="0" y="0"/>
                  </a:moveTo>
                  <a:lnTo>
                    <a:pt x="1876" y="0"/>
                  </a:lnTo>
                  <a:lnTo>
                    <a:pt x="1876" y="475"/>
                  </a:lnTo>
                  <a:lnTo>
                    <a:pt x="0" y="475"/>
                  </a:lnTo>
                  <a:lnTo>
                    <a:pt x="0" y="0"/>
                  </a:lnTo>
                  <a:close/>
                </a:path>
                <a:path w="16279" h="475">
                  <a:moveTo>
                    <a:pt x="1876" y="0"/>
                  </a:moveTo>
                  <a:lnTo>
                    <a:pt x="5433" y="0"/>
                  </a:lnTo>
                  <a:lnTo>
                    <a:pt x="5433" y="475"/>
                  </a:lnTo>
                  <a:lnTo>
                    <a:pt x="1876" y="475"/>
                  </a:lnTo>
                  <a:lnTo>
                    <a:pt x="1876" y="0"/>
                  </a:lnTo>
                  <a:close/>
                </a:path>
                <a:path w="16279" h="475">
                  <a:moveTo>
                    <a:pt x="5433" y="0"/>
                  </a:moveTo>
                  <a:lnTo>
                    <a:pt x="12393" y="0"/>
                  </a:lnTo>
                  <a:lnTo>
                    <a:pt x="12393" y="475"/>
                  </a:lnTo>
                  <a:lnTo>
                    <a:pt x="5433" y="475"/>
                  </a:lnTo>
                  <a:lnTo>
                    <a:pt x="5433" y="0"/>
                  </a:lnTo>
                  <a:close/>
                </a:path>
                <a:path w="16279" h="475">
                  <a:moveTo>
                    <a:pt x="12393" y="0"/>
                  </a:moveTo>
                  <a:lnTo>
                    <a:pt x="16279" y="0"/>
                  </a:lnTo>
                  <a:lnTo>
                    <a:pt x="16279" y="475"/>
                  </a:lnTo>
                  <a:lnTo>
                    <a:pt x="12393" y="475"/>
                  </a:lnTo>
                  <a:lnTo>
                    <a:pt x="12393" y="0"/>
                  </a:lnTo>
                  <a:close/>
                </a:path>
              </a:pathLst>
            </a:custGeom>
            <a:solidFill>
              <a:srgbClr val="6096E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34" name="path 1034"/>
            <p:cNvSpPr/>
            <p:nvPr/>
          </p:nvSpPr>
          <p:spPr>
            <a:xfrm>
              <a:off x="0" y="301751"/>
              <a:ext cx="10337293" cy="2901696"/>
            </a:xfrm>
            <a:custGeom>
              <a:avLst/>
              <a:gdLst/>
              <a:ahLst/>
              <a:cxnLst/>
              <a:rect l="0" t="0" r="0" b="0"/>
              <a:pathLst>
                <a:path w="16279" h="4569">
                  <a:moveTo>
                    <a:pt x="0" y="0"/>
                  </a:moveTo>
                  <a:lnTo>
                    <a:pt x="1876" y="0"/>
                  </a:lnTo>
                  <a:lnTo>
                    <a:pt x="1876" y="417"/>
                  </a:lnTo>
                  <a:lnTo>
                    <a:pt x="0" y="417"/>
                  </a:lnTo>
                  <a:lnTo>
                    <a:pt x="0" y="0"/>
                  </a:lnTo>
                  <a:close/>
                </a:path>
                <a:path w="16279" h="4569">
                  <a:moveTo>
                    <a:pt x="1876" y="0"/>
                  </a:moveTo>
                  <a:lnTo>
                    <a:pt x="5433" y="0"/>
                  </a:lnTo>
                  <a:lnTo>
                    <a:pt x="5433" y="1248"/>
                  </a:lnTo>
                  <a:lnTo>
                    <a:pt x="1876" y="1248"/>
                  </a:lnTo>
                  <a:lnTo>
                    <a:pt x="1876" y="0"/>
                  </a:lnTo>
                  <a:close/>
                </a:path>
                <a:path w="16279" h="4569">
                  <a:moveTo>
                    <a:pt x="5433" y="0"/>
                  </a:moveTo>
                  <a:lnTo>
                    <a:pt x="12393" y="0"/>
                  </a:lnTo>
                  <a:lnTo>
                    <a:pt x="12393" y="417"/>
                  </a:lnTo>
                  <a:lnTo>
                    <a:pt x="5433" y="417"/>
                  </a:lnTo>
                  <a:lnTo>
                    <a:pt x="5433" y="0"/>
                  </a:lnTo>
                  <a:close/>
                </a:path>
                <a:path w="16279" h="4569">
                  <a:moveTo>
                    <a:pt x="12393" y="0"/>
                  </a:moveTo>
                  <a:lnTo>
                    <a:pt x="16279" y="0"/>
                  </a:lnTo>
                  <a:lnTo>
                    <a:pt x="16279" y="417"/>
                  </a:lnTo>
                  <a:lnTo>
                    <a:pt x="12393" y="417"/>
                  </a:lnTo>
                  <a:lnTo>
                    <a:pt x="12393" y="0"/>
                  </a:lnTo>
                  <a:close/>
                </a:path>
                <a:path w="16279" h="4569">
                  <a:moveTo>
                    <a:pt x="0" y="417"/>
                  </a:moveTo>
                  <a:lnTo>
                    <a:pt x="1876" y="417"/>
                  </a:lnTo>
                  <a:lnTo>
                    <a:pt x="1876" y="830"/>
                  </a:lnTo>
                  <a:lnTo>
                    <a:pt x="0" y="830"/>
                  </a:lnTo>
                  <a:lnTo>
                    <a:pt x="0" y="417"/>
                  </a:lnTo>
                  <a:close/>
                </a:path>
                <a:path w="16279" h="4569">
                  <a:moveTo>
                    <a:pt x="5433" y="417"/>
                  </a:moveTo>
                  <a:lnTo>
                    <a:pt x="12393" y="417"/>
                  </a:lnTo>
                  <a:lnTo>
                    <a:pt x="12393" y="830"/>
                  </a:lnTo>
                  <a:lnTo>
                    <a:pt x="5433" y="830"/>
                  </a:lnTo>
                  <a:lnTo>
                    <a:pt x="5433" y="417"/>
                  </a:lnTo>
                  <a:close/>
                </a:path>
                <a:path w="16279" h="4569">
                  <a:moveTo>
                    <a:pt x="12393" y="417"/>
                  </a:moveTo>
                  <a:lnTo>
                    <a:pt x="16279" y="417"/>
                  </a:lnTo>
                  <a:lnTo>
                    <a:pt x="16279" y="830"/>
                  </a:lnTo>
                  <a:lnTo>
                    <a:pt x="12393" y="830"/>
                  </a:lnTo>
                  <a:lnTo>
                    <a:pt x="12393" y="417"/>
                  </a:lnTo>
                  <a:close/>
                </a:path>
                <a:path w="16279" h="4569">
                  <a:moveTo>
                    <a:pt x="0" y="830"/>
                  </a:moveTo>
                  <a:lnTo>
                    <a:pt x="1876" y="830"/>
                  </a:lnTo>
                  <a:lnTo>
                    <a:pt x="1876" y="1248"/>
                  </a:lnTo>
                  <a:lnTo>
                    <a:pt x="0" y="1248"/>
                  </a:lnTo>
                  <a:lnTo>
                    <a:pt x="0" y="830"/>
                  </a:lnTo>
                  <a:close/>
                </a:path>
                <a:path w="16279" h="4569">
                  <a:moveTo>
                    <a:pt x="5433" y="830"/>
                  </a:moveTo>
                  <a:lnTo>
                    <a:pt x="12393" y="830"/>
                  </a:lnTo>
                  <a:lnTo>
                    <a:pt x="12393" y="1248"/>
                  </a:lnTo>
                  <a:lnTo>
                    <a:pt x="5433" y="1248"/>
                  </a:lnTo>
                  <a:lnTo>
                    <a:pt x="5433" y="830"/>
                  </a:lnTo>
                  <a:close/>
                </a:path>
                <a:path w="16279" h="4569">
                  <a:moveTo>
                    <a:pt x="12393" y="830"/>
                  </a:moveTo>
                  <a:lnTo>
                    <a:pt x="16279" y="830"/>
                  </a:lnTo>
                  <a:lnTo>
                    <a:pt x="16279" y="1248"/>
                  </a:lnTo>
                  <a:lnTo>
                    <a:pt x="12393" y="1248"/>
                  </a:lnTo>
                  <a:lnTo>
                    <a:pt x="12393" y="830"/>
                  </a:lnTo>
                  <a:close/>
                </a:path>
                <a:path w="16279" h="4569">
                  <a:moveTo>
                    <a:pt x="0" y="3324"/>
                  </a:moveTo>
                  <a:lnTo>
                    <a:pt x="1876" y="3324"/>
                  </a:lnTo>
                  <a:lnTo>
                    <a:pt x="1876" y="3739"/>
                  </a:lnTo>
                  <a:lnTo>
                    <a:pt x="0" y="3739"/>
                  </a:lnTo>
                  <a:lnTo>
                    <a:pt x="0" y="3324"/>
                  </a:lnTo>
                  <a:close/>
                </a:path>
                <a:path w="16279" h="4569">
                  <a:moveTo>
                    <a:pt x="1876" y="3324"/>
                  </a:moveTo>
                  <a:lnTo>
                    <a:pt x="5433" y="3324"/>
                  </a:lnTo>
                  <a:lnTo>
                    <a:pt x="5433" y="4569"/>
                  </a:lnTo>
                  <a:lnTo>
                    <a:pt x="1876" y="4569"/>
                  </a:lnTo>
                  <a:lnTo>
                    <a:pt x="1876" y="3324"/>
                  </a:lnTo>
                  <a:close/>
                </a:path>
                <a:path w="16279" h="4569">
                  <a:moveTo>
                    <a:pt x="5433" y="3324"/>
                  </a:moveTo>
                  <a:lnTo>
                    <a:pt x="12393" y="3324"/>
                  </a:lnTo>
                  <a:lnTo>
                    <a:pt x="12393" y="3739"/>
                  </a:lnTo>
                  <a:lnTo>
                    <a:pt x="5433" y="3739"/>
                  </a:lnTo>
                  <a:lnTo>
                    <a:pt x="5433" y="3324"/>
                  </a:lnTo>
                  <a:close/>
                </a:path>
                <a:path w="16279" h="4569">
                  <a:moveTo>
                    <a:pt x="12393" y="3324"/>
                  </a:moveTo>
                  <a:lnTo>
                    <a:pt x="16279" y="3324"/>
                  </a:lnTo>
                  <a:lnTo>
                    <a:pt x="16279" y="3739"/>
                  </a:lnTo>
                  <a:lnTo>
                    <a:pt x="12393" y="3739"/>
                  </a:lnTo>
                  <a:lnTo>
                    <a:pt x="12393" y="3324"/>
                  </a:lnTo>
                  <a:close/>
                </a:path>
                <a:path w="16279" h="4569">
                  <a:moveTo>
                    <a:pt x="0" y="3739"/>
                  </a:moveTo>
                  <a:lnTo>
                    <a:pt x="1876" y="3739"/>
                  </a:lnTo>
                  <a:lnTo>
                    <a:pt x="1876" y="4154"/>
                  </a:lnTo>
                  <a:lnTo>
                    <a:pt x="0" y="4154"/>
                  </a:lnTo>
                  <a:lnTo>
                    <a:pt x="0" y="3739"/>
                  </a:lnTo>
                  <a:close/>
                </a:path>
                <a:path w="16279" h="4569">
                  <a:moveTo>
                    <a:pt x="5433" y="3739"/>
                  </a:moveTo>
                  <a:lnTo>
                    <a:pt x="12393" y="3739"/>
                  </a:lnTo>
                  <a:lnTo>
                    <a:pt x="12393" y="4154"/>
                  </a:lnTo>
                  <a:lnTo>
                    <a:pt x="5433" y="4154"/>
                  </a:lnTo>
                  <a:lnTo>
                    <a:pt x="5433" y="3739"/>
                  </a:lnTo>
                  <a:close/>
                </a:path>
                <a:path w="16279" h="4569">
                  <a:moveTo>
                    <a:pt x="12393" y="3739"/>
                  </a:moveTo>
                  <a:lnTo>
                    <a:pt x="16279" y="3739"/>
                  </a:lnTo>
                  <a:lnTo>
                    <a:pt x="16279" y="4154"/>
                  </a:lnTo>
                  <a:lnTo>
                    <a:pt x="12393" y="4154"/>
                  </a:lnTo>
                  <a:lnTo>
                    <a:pt x="12393" y="3739"/>
                  </a:lnTo>
                  <a:close/>
                </a:path>
                <a:path w="16279" h="4569">
                  <a:moveTo>
                    <a:pt x="0" y="4154"/>
                  </a:moveTo>
                  <a:lnTo>
                    <a:pt x="1876" y="4154"/>
                  </a:lnTo>
                  <a:lnTo>
                    <a:pt x="1876" y="4569"/>
                  </a:lnTo>
                  <a:lnTo>
                    <a:pt x="0" y="4569"/>
                  </a:lnTo>
                  <a:lnTo>
                    <a:pt x="0" y="4154"/>
                  </a:lnTo>
                  <a:close/>
                </a:path>
                <a:path w="16279" h="4569">
                  <a:moveTo>
                    <a:pt x="5433" y="4154"/>
                  </a:moveTo>
                  <a:lnTo>
                    <a:pt x="12393" y="4154"/>
                  </a:lnTo>
                  <a:lnTo>
                    <a:pt x="12393" y="4569"/>
                  </a:lnTo>
                  <a:lnTo>
                    <a:pt x="5433" y="4569"/>
                  </a:lnTo>
                  <a:lnTo>
                    <a:pt x="5433" y="4154"/>
                  </a:lnTo>
                  <a:close/>
                </a:path>
                <a:path w="16279" h="4569">
                  <a:moveTo>
                    <a:pt x="12393" y="4154"/>
                  </a:moveTo>
                  <a:lnTo>
                    <a:pt x="16279" y="4154"/>
                  </a:lnTo>
                  <a:lnTo>
                    <a:pt x="16279" y="4569"/>
                  </a:lnTo>
                  <a:lnTo>
                    <a:pt x="12393" y="4569"/>
                  </a:lnTo>
                  <a:lnTo>
                    <a:pt x="12393" y="4154"/>
                  </a:lnTo>
                  <a:close/>
                </a:path>
              </a:pathLst>
            </a:custGeom>
            <a:solidFill>
              <a:srgbClr val="DFEAF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36" name="path 1036"/>
            <p:cNvSpPr/>
            <p:nvPr/>
          </p:nvSpPr>
          <p:spPr>
            <a:xfrm>
              <a:off x="0" y="1094232"/>
              <a:ext cx="10337293" cy="3197351"/>
            </a:xfrm>
            <a:custGeom>
              <a:avLst/>
              <a:gdLst/>
              <a:ahLst/>
              <a:cxnLst/>
              <a:rect l="0" t="0" r="0" b="0"/>
              <a:pathLst>
                <a:path w="16279" h="5035">
                  <a:moveTo>
                    <a:pt x="0" y="0"/>
                  </a:moveTo>
                  <a:lnTo>
                    <a:pt x="1876" y="0"/>
                  </a:lnTo>
                  <a:lnTo>
                    <a:pt x="1876" y="415"/>
                  </a:lnTo>
                  <a:lnTo>
                    <a:pt x="0" y="415"/>
                  </a:lnTo>
                  <a:lnTo>
                    <a:pt x="0" y="0"/>
                  </a:lnTo>
                  <a:close/>
                </a:path>
                <a:path w="16279" h="5035">
                  <a:moveTo>
                    <a:pt x="1876" y="0"/>
                  </a:moveTo>
                  <a:lnTo>
                    <a:pt x="5433" y="0"/>
                  </a:lnTo>
                  <a:lnTo>
                    <a:pt x="5433" y="2075"/>
                  </a:lnTo>
                  <a:lnTo>
                    <a:pt x="1876" y="2075"/>
                  </a:lnTo>
                  <a:lnTo>
                    <a:pt x="1876" y="0"/>
                  </a:lnTo>
                  <a:close/>
                </a:path>
                <a:path w="16279" h="5035">
                  <a:moveTo>
                    <a:pt x="5433" y="0"/>
                  </a:moveTo>
                  <a:lnTo>
                    <a:pt x="12393" y="0"/>
                  </a:lnTo>
                  <a:lnTo>
                    <a:pt x="12393" y="415"/>
                  </a:lnTo>
                  <a:lnTo>
                    <a:pt x="5433" y="415"/>
                  </a:lnTo>
                  <a:lnTo>
                    <a:pt x="5433" y="0"/>
                  </a:lnTo>
                  <a:close/>
                </a:path>
                <a:path w="16279" h="5035">
                  <a:moveTo>
                    <a:pt x="12393" y="0"/>
                  </a:moveTo>
                  <a:lnTo>
                    <a:pt x="16279" y="0"/>
                  </a:lnTo>
                  <a:lnTo>
                    <a:pt x="16279" y="415"/>
                  </a:lnTo>
                  <a:lnTo>
                    <a:pt x="12393" y="415"/>
                  </a:lnTo>
                  <a:lnTo>
                    <a:pt x="12393" y="0"/>
                  </a:lnTo>
                  <a:close/>
                </a:path>
                <a:path w="16279" h="5035">
                  <a:moveTo>
                    <a:pt x="0" y="415"/>
                  </a:moveTo>
                  <a:lnTo>
                    <a:pt x="1876" y="415"/>
                  </a:lnTo>
                  <a:lnTo>
                    <a:pt x="1876" y="830"/>
                  </a:lnTo>
                  <a:lnTo>
                    <a:pt x="0" y="830"/>
                  </a:lnTo>
                  <a:lnTo>
                    <a:pt x="0" y="415"/>
                  </a:lnTo>
                  <a:close/>
                </a:path>
                <a:path w="16279" h="5035">
                  <a:moveTo>
                    <a:pt x="5433" y="415"/>
                  </a:moveTo>
                  <a:lnTo>
                    <a:pt x="12393" y="415"/>
                  </a:lnTo>
                  <a:lnTo>
                    <a:pt x="12393" y="830"/>
                  </a:lnTo>
                  <a:lnTo>
                    <a:pt x="5433" y="830"/>
                  </a:lnTo>
                  <a:lnTo>
                    <a:pt x="5433" y="415"/>
                  </a:lnTo>
                  <a:close/>
                </a:path>
                <a:path w="16279" h="5035">
                  <a:moveTo>
                    <a:pt x="12393" y="415"/>
                  </a:moveTo>
                  <a:lnTo>
                    <a:pt x="16279" y="415"/>
                  </a:lnTo>
                  <a:lnTo>
                    <a:pt x="16279" y="830"/>
                  </a:lnTo>
                  <a:lnTo>
                    <a:pt x="12393" y="830"/>
                  </a:lnTo>
                  <a:lnTo>
                    <a:pt x="12393" y="415"/>
                  </a:lnTo>
                  <a:close/>
                </a:path>
                <a:path w="16279" h="5035">
                  <a:moveTo>
                    <a:pt x="0" y="830"/>
                  </a:moveTo>
                  <a:lnTo>
                    <a:pt x="1876" y="830"/>
                  </a:lnTo>
                  <a:lnTo>
                    <a:pt x="1876" y="1243"/>
                  </a:lnTo>
                  <a:lnTo>
                    <a:pt x="0" y="1243"/>
                  </a:lnTo>
                  <a:lnTo>
                    <a:pt x="0" y="830"/>
                  </a:lnTo>
                  <a:close/>
                </a:path>
                <a:path w="16279" h="5035">
                  <a:moveTo>
                    <a:pt x="5433" y="830"/>
                  </a:moveTo>
                  <a:lnTo>
                    <a:pt x="12393" y="830"/>
                  </a:lnTo>
                  <a:lnTo>
                    <a:pt x="12393" y="1243"/>
                  </a:lnTo>
                  <a:lnTo>
                    <a:pt x="5433" y="1243"/>
                  </a:lnTo>
                  <a:lnTo>
                    <a:pt x="5433" y="830"/>
                  </a:lnTo>
                  <a:close/>
                </a:path>
                <a:path w="16279" h="5035">
                  <a:moveTo>
                    <a:pt x="12393" y="830"/>
                  </a:moveTo>
                  <a:lnTo>
                    <a:pt x="16279" y="830"/>
                  </a:lnTo>
                  <a:lnTo>
                    <a:pt x="16279" y="1243"/>
                  </a:lnTo>
                  <a:lnTo>
                    <a:pt x="12393" y="1243"/>
                  </a:lnTo>
                  <a:lnTo>
                    <a:pt x="12393" y="830"/>
                  </a:lnTo>
                  <a:close/>
                </a:path>
                <a:path w="16279" h="5035">
                  <a:moveTo>
                    <a:pt x="0" y="1243"/>
                  </a:moveTo>
                  <a:lnTo>
                    <a:pt x="1876" y="1243"/>
                  </a:lnTo>
                  <a:lnTo>
                    <a:pt x="1876" y="1660"/>
                  </a:lnTo>
                  <a:lnTo>
                    <a:pt x="0" y="1660"/>
                  </a:lnTo>
                  <a:lnTo>
                    <a:pt x="0" y="1243"/>
                  </a:lnTo>
                  <a:close/>
                </a:path>
                <a:path w="16279" h="5035">
                  <a:moveTo>
                    <a:pt x="5433" y="1243"/>
                  </a:moveTo>
                  <a:lnTo>
                    <a:pt x="12393" y="1243"/>
                  </a:lnTo>
                  <a:lnTo>
                    <a:pt x="12393" y="1660"/>
                  </a:lnTo>
                  <a:lnTo>
                    <a:pt x="5433" y="1660"/>
                  </a:lnTo>
                  <a:lnTo>
                    <a:pt x="5433" y="1243"/>
                  </a:lnTo>
                  <a:close/>
                </a:path>
                <a:path w="16279" h="5035">
                  <a:moveTo>
                    <a:pt x="12393" y="1243"/>
                  </a:moveTo>
                  <a:lnTo>
                    <a:pt x="16279" y="1243"/>
                  </a:lnTo>
                  <a:lnTo>
                    <a:pt x="16279" y="1660"/>
                  </a:lnTo>
                  <a:lnTo>
                    <a:pt x="12393" y="1660"/>
                  </a:lnTo>
                  <a:lnTo>
                    <a:pt x="12393" y="1243"/>
                  </a:lnTo>
                  <a:close/>
                </a:path>
                <a:path w="16279" h="5035">
                  <a:moveTo>
                    <a:pt x="0" y="1660"/>
                  </a:moveTo>
                  <a:lnTo>
                    <a:pt x="1876" y="1660"/>
                  </a:lnTo>
                  <a:lnTo>
                    <a:pt x="1876" y="2075"/>
                  </a:lnTo>
                  <a:lnTo>
                    <a:pt x="0" y="2075"/>
                  </a:lnTo>
                  <a:lnTo>
                    <a:pt x="0" y="1660"/>
                  </a:lnTo>
                  <a:close/>
                </a:path>
                <a:path w="16279" h="5035">
                  <a:moveTo>
                    <a:pt x="5433" y="1660"/>
                  </a:moveTo>
                  <a:lnTo>
                    <a:pt x="12393" y="1660"/>
                  </a:lnTo>
                  <a:lnTo>
                    <a:pt x="12393" y="2075"/>
                  </a:lnTo>
                  <a:lnTo>
                    <a:pt x="5433" y="2075"/>
                  </a:lnTo>
                  <a:lnTo>
                    <a:pt x="5433" y="1660"/>
                  </a:lnTo>
                  <a:close/>
                </a:path>
                <a:path w="16279" h="5035">
                  <a:moveTo>
                    <a:pt x="12393" y="1660"/>
                  </a:moveTo>
                  <a:lnTo>
                    <a:pt x="16279" y="1660"/>
                  </a:lnTo>
                  <a:lnTo>
                    <a:pt x="16279" y="2075"/>
                  </a:lnTo>
                  <a:lnTo>
                    <a:pt x="12393" y="2075"/>
                  </a:lnTo>
                  <a:lnTo>
                    <a:pt x="12393" y="1660"/>
                  </a:lnTo>
                  <a:close/>
                </a:path>
                <a:path w="16279" h="5035">
                  <a:moveTo>
                    <a:pt x="0" y="3321"/>
                  </a:moveTo>
                  <a:lnTo>
                    <a:pt x="1876" y="3321"/>
                  </a:lnTo>
                  <a:lnTo>
                    <a:pt x="1876" y="3789"/>
                  </a:lnTo>
                  <a:lnTo>
                    <a:pt x="0" y="3789"/>
                  </a:lnTo>
                  <a:lnTo>
                    <a:pt x="0" y="3321"/>
                  </a:lnTo>
                  <a:close/>
                </a:path>
                <a:path w="16279" h="5035">
                  <a:moveTo>
                    <a:pt x="1876" y="3321"/>
                  </a:moveTo>
                  <a:lnTo>
                    <a:pt x="5433" y="3321"/>
                  </a:lnTo>
                  <a:lnTo>
                    <a:pt x="5433" y="5035"/>
                  </a:lnTo>
                  <a:lnTo>
                    <a:pt x="1876" y="5035"/>
                  </a:lnTo>
                  <a:lnTo>
                    <a:pt x="1876" y="3321"/>
                  </a:lnTo>
                  <a:close/>
                </a:path>
                <a:path w="16279" h="5035">
                  <a:moveTo>
                    <a:pt x="5433" y="3321"/>
                  </a:moveTo>
                  <a:lnTo>
                    <a:pt x="12393" y="3321"/>
                  </a:lnTo>
                  <a:lnTo>
                    <a:pt x="12393" y="3789"/>
                  </a:lnTo>
                  <a:lnTo>
                    <a:pt x="5433" y="3789"/>
                  </a:lnTo>
                  <a:lnTo>
                    <a:pt x="5433" y="3321"/>
                  </a:lnTo>
                  <a:close/>
                </a:path>
                <a:path w="16279" h="5035">
                  <a:moveTo>
                    <a:pt x="12393" y="3321"/>
                  </a:moveTo>
                  <a:lnTo>
                    <a:pt x="16279" y="3321"/>
                  </a:lnTo>
                  <a:lnTo>
                    <a:pt x="16279" y="3789"/>
                  </a:lnTo>
                  <a:lnTo>
                    <a:pt x="12393" y="3789"/>
                  </a:lnTo>
                  <a:lnTo>
                    <a:pt x="12393" y="3321"/>
                  </a:lnTo>
                  <a:close/>
                </a:path>
                <a:path w="16279" h="5035">
                  <a:moveTo>
                    <a:pt x="0" y="3789"/>
                  </a:moveTo>
                  <a:lnTo>
                    <a:pt x="1876" y="3789"/>
                  </a:lnTo>
                  <a:lnTo>
                    <a:pt x="1876" y="4204"/>
                  </a:lnTo>
                  <a:lnTo>
                    <a:pt x="0" y="4204"/>
                  </a:lnTo>
                  <a:lnTo>
                    <a:pt x="0" y="3789"/>
                  </a:lnTo>
                  <a:close/>
                </a:path>
                <a:path w="16279" h="5035">
                  <a:moveTo>
                    <a:pt x="5433" y="3789"/>
                  </a:moveTo>
                  <a:lnTo>
                    <a:pt x="12393" y="3789"/>
                  </a:lnTo>
                  <a:lnTo>
                    <a:pt x="12393" y="4204"/>
                  </a:lnTo>
                  <a:lnTo>
                    <a:pt x="5433" y="4204"/>
                  </a:lnTo>
                  <a:lnTo>
                    <a:pt x="5433" y="3789"/>
                  </a:lnTo>
                  <a:close/>
                </a:path>
                <a:path w="16279" h="5035">
                  <a:moveTo>
                    <a:pt x="12393" y="3789"/>
                  </a:moveTo>
                  <a:lnTo>
                    <a:pt x="16279" y="3789"/>
                  </a:lnTo>
                  <a:lnTo>
                    <a:pt x="16279" y="4204"/>
                  </a:lnTo>
                  <a:lnTo>
                    <a:pt x="12393" y="4204"/>
                  </a:lnTo>
                  <a:lnTo>
                    <a:pt x="12393" y="3789"/>
                  </a:lnTo>
                  <a:close/>
                </a:path>
                <a:path w="16279" h="5035">
                  <a:moveTo>
                    <a:pt x="0" y="4204"/>
                  </a:moveTo>
                  <a:lnTo>
                    <a:pt x="1876" y="4204"/>
                  </a:lnTo>
                  <a:lnTo>
                    <a:pt x="1876" y="4617"/>
                  </a:lnTo>
                  <a:lnTo>
                    <a:pt x="0" y="4617"/>
                  </a:lnTo>
                  <a:lnTo>
                    <a:pt x="0" y="4204"/>
                  </a:lnTo>
                  <a:close/>
                </a:path>
                <a:path w="16279" h="5035">
                  <a:moveTo>
                    <a:pt x="5433" y="4204"/>
                  </a:moveTo>
                  <a:lnTo>
                    <a:pt x="12393" y="4204"/>
                  </a:lnTo>
                  <a:lnTo>
                    <a:pt x="12393" y="4617"/>
                  </a:lnTo>
                  <a:lnTo>
                    <a:pt x="5433" y="4617"/>
                  </a:lnTo>
                  <a:lnTo>
                    <a:pt x="5433" y="4204"/>
                  </a:lnTo>
                  <a:close/>
                </a:path>
                <a:path w="16279" h="5035">
                  <a:moveTo>
                    <a:pt x="12393" y="4204"/>
                  </a:moveTo>
                  <a:lnTo>
                    <a:pt x="16279" y="4204"/>
                  </a:lnTo>
                  <a:lnTo>
                    <a:pt x="16279" y="4617"/>
                  </a:lnTo>
                  <a:lnTo>
                    <a:pt x="12393" y="4617"/>
                  </a:lnTo>
                  <a:lnTo>
                    <a:pt x="12393" y="4204"/>
                  </a:lnTo>
                  <a:close/>
                </a:path>
                <a:path w="16279" h="5035">
                  <a:moveTo>
                    <a:pt x="0" y="4617"/>
                  </a:moveTo>
                  <a:lnTo>
                    <a:pt x="1876" y="4617"/>
                  </a:lnTo>
                  <a:lnTo>
                    <a:pt x="1876" y="5035"/>
                  </a:lnTo>
                  <a:lnTo>
                    <a:pt x="0" y="5035"/>
                  </a:lnTo>
                  <a:lnTo>
                    <a:pt x="0" y="4617"/>
                  </a:lnTo>
                  <a:close/>
                </a:path>
                <a:path w="16279" h="5035">
                  <a:moveTo>
                    <a:pt x="5433" y="4617"/>
                  </a:moveTo>
                  <a:lnTo>
                    <a:pt x="12393" y="4617"/>
                  </a:lnTo>
                  <a:lnTo>
                    <a:pt x="12393" y="5035"/>
                  </a:lnTo>
                  <a:lnTo>
                    <a:pt x="5433" y="5035"/>
                  </a:lnTo>
                  <a:lnTo>
                    <a:pt x="5433" y="4617"/>
                  </a:lnTo>
                  <a:close/>
                </a:path>
                <a:path w="16279" h="5035">
                  <a:moveTo>
                    <a:pt x="12393" y="4617"/>
                  </a:moveTo>
                  <a:lnTo>
                    <a:pt x="16279" y="4617"/>
                  </a:lnTo>
                  <a:lnTo>
                    <a:pt x="16279" y="5035"/>
                  </a:lnTo>
                  <a:lnTo>
                    <a:pt x="12393" y="5035"/>
                  </a:lnTo>
                  <a:lnTo>
                    <a:pt x="12393" y="4617"/>
                  </a:lnTo>
                  <a:close/>
                </a:path>
              </a:pathLst>
            </a:custGeom>
            <a:solidFill>
              <a:srgbClr val="BFD5F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38" name="path 1038"/>
            <p:cNvSpPr/>
            <p:nvPr/>
          </p:nvSpPr>
          <p:spPr>
            <a:xfrm>
              <a:off x="0" y="4291583"/>
              <a:ext cx="10337293" cy="790956"/>
            </a:xfrm>
            <a:custGeom>
              <a:avLst/>
              <a:gdLst/>
              <a:ahLst/>
              <a:cxnLst/>
              <a:rect l="0" t="0" r="0" b="0"/>
              <a:pathLst>
                <a:path w="16279" h="1245">
                  <a:moveTo>
                    <a:pt x="0" y="0"/>
                  </a:moveTo>
                  <a:lnTo>
                    <a:pt x="1876" y="0"/>
                  </a:lnTo>
                  <a:lnTo>
                    <a:pt x="1876" y="412"/>
                  </a:lnTo>
                  <a:lnTo>
                    <a:pt x="0" y="412"/>
                  </a:lnTo>
                  <a:lnTo>
                    <a:pt x="0" y="0"/>
                  </a:lnTo>
                  <a:close/>
                </a:path>
                <a:path w="16279" h="1245">
                  <a:moveTo>
                    <a:pt x="1876" y="0"/>
                  </a:moveTo>
                  <a:lnTo>
                    <a:pt x="5433" y="0"/>
                  </a:lnTo>
                  <a:lnTo>
                    <a:pt x="5433" y="1245"/>
                  </a:lnTo>
                  <a:lnTo>
                    <a:pt x="1876" y="1245"/>
                  </a:lnTo>
                  <a:lnTo>
                    <a:pt x="1876" y="0"/>
                  </a:lnTo>
                  <a:close/>
                </a:path>
                <a:path w="16279" h="1245">
                  <a:moveTo>
                    <a:pt x="5433" y="0"/>
                  </a:moveTo>
                  <a:lnTo>
                    <a:pt x="12393" y="0"/>
                  </a:lnTo>
                  <a:lnTo>
                    <a:pt x="12393" y="412"/>
                  </a:lnTo>
                  <a:lnTo>
                    <a:pt x="5433" y="412"/>
                  </a:lnTo>
                  <a:lnTo>
                    <a:pt x="5433" y="0"/>
                  </a:lnTo>
                  <a:close/>
                </a:path>
                <a:path w="16279" h="1245">
                  <a:moveTo>
                    <a:pt x="12393" y="0"/>
                  </a:moveTo>
                  <a:lnTo>
                    <a:pt x="16279" y="0"/>
                  </a:lnTo>
                  <a:lnTo>
                    <a:pt x="16279" y="412"/>
                  </a:lnTo>
                  <a:lnTo>
                    <a:pt x="12393" y="412"/>
                  </a:lnTo>
                  <a:lnTo>
                    <a:pt x="12393" y="0"/>
                  </a:lnTo>
                  <a:close/>
                </a:path>
                <a:path w="16279" h="1245">
                  <a:moveTo>
                    <a:pt x="0" y="412"/>
                  </a:moveTo>
                  <a:lnTo>
                    <a:pt x="1876" y="412"/>
                  </a:lnTo>
                  <a:lnTo>
                    <a:pt x="1876" y="832"/>
                  </a:lnTo>
                  <a:lnTo>
                    <a:pt x="0" y="832"/>
                  </a:lnTo>
                  <a:lnTo>
                    <a:pt x="0" y="412"/>
                  </a:lnTo>
                  <a:close/>
                </a:path>
                <a:path w="16279" h="1245">
                  <a:moveTo>
                    <a:pt x="5433" y="412"/>
                  </a:moveTo>
                  <a:lnTo>
                    <a:pt x="12393" y="412"/>
                  </a:lnTo>
                  <a:lnTo>
                    <a:pt x="12393" y="832"/>
                  </a:lnTo>
                  <a:lnTo>
                    <a:pt x="5433" y="832"/>
                  </a:lnTo>
                  <a:lnTo>
                    <a:pt x="5433" y="412"/>
                  </a:lnTo>
                  <a:close/>
                </a:path>
                <a:path w="16279" h="1245">
                  <a:moveTo>
                    <a:pt x="12393" y="412"/>
                  </a:moveTo>
                  <a:lnTo>
                    <a:pt x="16279" y="412"/>
                  </a:lnTo>
                  <a:lnTo>
                    <a:pt x="16279" y="832"/>
                  </a:lnTo>
                  <a:lnTo>
                    <a:pt x="12393" y="832"/>
                  </a:lnTo>
                  <a:lnTo>
                    <a:pt x="12393" y="412"/>
                  </a:lnTo>
                  <a:close/>
                </a:path>
                <a:path w="16279" h="1245">
                  <a:moveTo>
                    <a:pt x="0" y="832"/>
                  </a:moveTo>
                  <a:lnTo>
                    <a:pt x="1876" y="832"/>
                  </a:lnTo>
                  <a:lnTo>
                    <a:pt x="1876" y="1245"/>
                  </a:lnTo>
                  <a:lnTo>
                    <a:pt x="0" y="1245"/>
                  </a:lnTo>
                  <a:lnTo>
                    <a:pt x="0" y="832"/>
                  </a:lnTo>
                  <a:close/>
                </a:path>
                <a:path w="16279" h="1245">
                  <a:moveTo>
                    <a:pt x="5433" y="832"/>
                  </a:moveTo>
                  <a:lnTo>
                    <a:pt x="12393" y="832"/>
                  </a:lnTo>
                  <a:lnTo>
                    <a:pt x="12393" y="1245"/>
                  </a:lnTo>
                  <a:lnTo>
                    <a:pt x="5433" y="1245"/>
                  </a:lnTo>
                  <a:lnTo>
                    <a:pt x="5433" y="832"/>
                  </a:lnTo>
                  <a:close/>
                </a:path>
                <a:path w="16279" h="1245">
                  <a:moveTo>
                    <a:pt x="12393" y="832"/>
                  </a:moveTo>
                  <a:lnTo>
                    <a:pt x="16279" y="832"/>
                  </a:lnTo>
                  <a:lnTo>
                    <a:pt x="16279" y="1245"/>
                  </a:lnTo>
                  <a:lnTo>
                    <a:pt x="12393" y="1245"/>
                  </a:lnTo>
                  <a:lnTo>
                    <a:pt x="12393" y="832"/>
                  </a:lnTo>
                  <a:close/>
                </a:path>
              </a:pathLst>
            </a:custGeom>
            <a:solidFill>
              <a:srgbClr val="DFE3F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1040" name="table 1040"/>
          <p:cNvGraphicFramePr>
            <a:graphicFrameLocks noGrp="1"/>
          </p:cNvGraphicFramePr>
          <p:nvPr/>
        </p:nvGraphicFramePr>
        <p:xfrm>
          <a:off x="762634" y="1009650"/>
          <a:ext cx="10349865" cy="5094605"/>
        </p:xfrm>
        <a:graphic>
          <a:graphicData uri="http://schemas.openxmlformats.org/drawingml/2006/table">
            <a:tbl>
              <a:tblPr/>
              <a:tblGrid>
                <a:gridCol w="1198880"/>
                <a:gridCol w="2258695"/>
                <a:gridCol w="4419600"/>
                <a:gridCol w="2472689"/>
              </a:tblGrid>
              <a:tr h="3086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799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序号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9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9123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流程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4075" algn="l" rtl="0" eaLnBrk="0">
                        <a:lnSpc>
                          <a:spcPct val="87000"/>
                        </a:lnSpc>
                        <a:spcBef>
                          <a:spcPts val="34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项目启动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7250" algn="l" rtl="0" eaLnBrk="0">
                        <a:lnSpc>
                          <a:spcPct val="87000"/>
                        </a:lnSpc>
                        <a:spcBef>
                          <a:spcPts val="34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实施准备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5495" algn="l" rtl="0" eaLnBrk="0">
                        <a:lnSpc>
                          <a:spcPct val="86000"/>
                        </a:lnSpc>
                        <a:spcBef>
                          <a:spcPts val="34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开发与测试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5345" algn="l" rtl="0" eaLnBrk="0">
                        <a:lnSpc>
                          <a:spcPct val="88000"/>
                        </a:lnSpc>
                        <a:spcBef>
                          <a:spcPts val="33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系统上线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4075" algn="l" rtl="0" eaLnBrk="0">
                        <a:lnSpc>
                          <a:spcPct val="77000"/>
                        </a:lnSpc>
                        <a:spcBef>
                          <a:spcPts val="33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项目验收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993775" algn="l" rtl="0" eaLnBrk="0">
                        <a:lnSpc>
                          <a:spcPts val="1435"/>
                        </a:lnSpc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总结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736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准备</a:t>
                      </a: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/</a:t>
                      </a: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输出内容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9474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格式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848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9451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项目管理规定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8050" algn="l" rtl="0" eaLnBrk="0">
                        <a:lnSpc>
                          <a:spcPts val="147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Word/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纸质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6705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2466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项目大日程计划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13765" algn="l" rtl="0" eaLnBrk="0">
                        <a:lnSpc>
                          <a:spcPts val="147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Excel/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纸质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68960" algn="l" rtl="0" eaLnBrk="0">
                        <a:lnSpc>
                          <a:spcPct val="81000"/>
                        </a:lnSpc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9451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项目启动大会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0744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PPT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6451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9451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项目管理周报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0744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PPT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6896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881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实施蓝图</a:t>
                      </a:r>
                      <a:r>
                        <a:rPr sz="11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*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8050" algn="l" rtl="0" eaLnBrk="0">
                        <a:lnSpc>
                          <a:spcPts val="147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Word/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纸质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6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6832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35480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每日计划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251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Excel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6896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35480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每周计划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2515" algn="l" rtl="0" eaLnBrk="0">
                        <a:lnSpc>
                          <a:spcPct val="81000"/>
                        </a:lnSpc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Excel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6896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24660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功能新增变更表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8050" algn="l" rtl="0" eaLnBrk="0">
                        <a:lnSpc>
                          <a:spcPts val="147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Word/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纸质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1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6309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测试任务书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67435" algn="l" rtl="0" eaLnBrk="0">
                        <a:lnSpc>
                          <a:spcPts val="147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Word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11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54810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功能权限配置清单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251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Excel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64360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物联说明书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67435" algn="l" rtl="0" eaLnBrk="0">
                        <a:lnSpc>
                          <a:spcPts val="147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Word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13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14145" algn="l" rtl="0" eaLnBrk="0">
                        <a:lnSpc>
                          <a:spcPct val="86000"/>
                        </a:lnSpc>
                      </a:pPr>
                      <a:r>
                        <a:rPr sz="1100" b="1" kern="0" spc="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软件功能使用作业指导书</a:t>
                      </a:r>
                      <a:r>
                        <a:rPr sz="1100" b="1" kern="0" spc="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*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48690" algn="l" rtl="0" eaLnBrk="0">
                        <a:lnSpc>
                          <a:spcPts val="147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PPT/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视频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14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6626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上线确认单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8050" algn="l" rtl="0" eaLnBrk="0">
                        <a:lnSpc>
                          <a:spcPts val="147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Word/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纸质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6626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上线说明会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0744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PPT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1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16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2656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异常问题记录表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2515" algn="l" rtl="0" eaLnBrk="0">
                        <a:lnSpc>
                          <a:spcPct val="81000"/>
                        </a:lnSpc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Excel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17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705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物联验收单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*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8050" algn="l" rtl="0" eaLnBrk="0">
                        <a:lnSpc>
                          <a:spcPts val="147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Word/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纸质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18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705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项目验收单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*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8050" algn="l" rtl="0" eaLnBrk="0">
                        <a:lnSpc>
                          <a:spcPts val="147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Word/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纸质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6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19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3421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总结大会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0744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PPT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42" name="textbox 1042"/>
          <p:cNvSpPr/>
          <p:nvPr/>
        </p:nvSpPr>
        <p:spPr>
          <a:xfrm>
            <a:off x="519645" y="427850"/>
            <a:ext cx="5955029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4</a:t>
            </a:r>
            <a:r>
              <a:rPr sz="2300" b="1" kern="0" spc="2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.3/</a:t>
            </a:r>
            <a:r>
              <a:rPr sz="2300" b="1" kern="0" spc="2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实施规划安排</a:t>
            </a:r>
            <a:r>
              <a:rPr sz="2300" b="1" kern="0" spc="3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 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项目交付材料清单汇</a:t>
            </a:r>
            <a:r>
              <a:rPr sz="2300" b="1" kern="0" spc="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总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44" name="textbox 1044"/>
          <p:cNvSpPr/>
          <p:nvPr/>
        </p:nvSpPr>
        <p:spPr>
          <a:xfrm>
            <a:off x="471415" y="6210172"/>
            <a:ext cx="111442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14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ILl门l《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6" name="picture 10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94384" y="1109345"/>
            <a:ext cx="10196195" cy="5108575"/>
          </a:xfrm>
          <a:prstGeom prst="rect">
            <a:avLst/>
          </a:prstGeom>
        </p:spPr>
      </p:pic>
      <p:sp>
        <p:nvSpPr>
          <p:cNvPr id="1048" name="path 1048"/>
          <p:cNvSpPr/>
          <p:nvPr/>
        </p:nvSpPr>
        <p:spPr>
          <a:xfrm>
            <a:off x="4174235" y="1231391"/>
            <a:ext cx="1812035" cy="143255"/>
          </a:xfrm>
          <a:custGeom>
            <a:avLst/>
            <a:gdLst/>
            <a:ahLst/>
            <a:cxnLst/>
            <a:rect l="0" t="0" r="0" b="0"/>
            <a:pathLst>
              <a:path w="2853" h="225">
                <a:moveTo>
                  <a:pt x="0" y="55"/>
                </a:moveTo>
                <a:lnTo>
                  <a:pt x="2740" y="55"/>
                </a:lnTo>
                <a:lnTo>
                  <a:pt x="2740" y="0"/>
                </a:lnTo>
                <a:lnTo>
                  <a:pt x="2853" y="112"/>
                </a:lnTo>
                <a:lnTo>
                  <a:pt x="2740" y="225"/>
                </a:lnTo>
                <a:lnTo>
                  <a:pt x="2740" y="167"/>
                </a:lnTo>
                <a:lnTo>
                  <a:pt x="0" y="167"/>
                </a:lnTo>
                <a:lnTo>
                  <a:pt x="0" y="55"/>
                </a:lnTo>
              </a:path>
            </a:pathLst>
          </a:custGeom>
          <a:solidFill>
            <a:srgbClr val="218DC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50" name="textbox 1050"/>
          <p:cNvSpPr/>
          <p:nvPr/>
        </p:nvSpPr>
        <p:spPr>
          <a:xfrm>
            <a:off x="1889747" y="1259039"/>
            <a:ext cx="1571625" cy="3295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390"/>
              </a:lnSpc>
            </a:pPr>
            <a:r>
              <a:rPr sz="1700" kern="0" spc="4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罗尔科</a:t>
            </a:r>
            <a:r>
              <a:rPr sz="1700" kern="0" spc="21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7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 </a:t>
            </a:r>
            <a:r>
              <a:rPr sz="1700" kern="0" spc="4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总负责</a:t>
            </a:r>
            <a:endParaRPr sz="17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052" name="picture 10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94384" y="915670"/>
            <a:ext cx="10196195" cy="1167129"/>
          </a:xfrm>
          <a:prstGeom prst="rect">
            <a:avLst/>
          </a:prstGeom>
        </p:spPr>
      </p:pic>
      <p:sp>
        <p:nvSpPr>
          <p:cNvPr id="1054" name="textbox 1054"/>
          <p:cNvSpPr/>
          <p:nvPr/>
        </p:nvSpPr>
        <p:spPr>
          <a:xfrm>
            <a:off x="9684083" y="1037944"/>
            <a:ext cx="1124585" cy="2560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领导层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marL="23495" algn="l" rtl="0" eaLnBrk="0">
              <a:lnSpc>
                <a:spcPct val="78000"/>
              </a:lnSpc>
              <a:spcBef>
                <a:spcPts val="175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1.资源配置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marL="17780" algn="l" rtl="0" eaLnBrk="0">
              <a:lnSpc>
                <a:spcPct val="100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2.方向把控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marL="16510" algn="l" rtl="0" eaLnBrk="0">
              <a:lnSpc>
                <a:spcPct val="99000"/>
              </a:lnSpc>
              <a:spcBef>
                <a:spcPts val="10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3.评审蓝图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marL="14605" algn="l" rtl="0" eaLnBrk="0">
              <a:lnSpc>
                <a:spcPts val="1425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4.项目指导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algn="l" rtl="0" eaLnBrk="0">
              <a:lnSpc>
                <a:spcPct val="86000"/>
              </a:lnSpc>
              <a:spcBef>
                <a:spcPts val="330"/>
              </a:spcBef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项目管理层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marL="23495" algn="l" rtl="0" eaLnBrk="0">
              <a:lnSpc>
                <a:spcPct val="87000"/>
              </a:lnSpc>
              <a:spcBef>
                <a:spcPts val="165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1.确认实施范围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marL="17780" algn="l" rtl="0" eaLnBrk="0">
              <a:lnSpc>
                <a:spcPct val="87000"/>
              </a:lnSpc>
              <a:spcBef>
                <a:spcPts val="175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2.周月报告编制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marL="16510" algn="l" rtl="0" eaLnBrk="0">
              <a:lnSpc>
                <a:spcPct val="86000"/>
              </a:lnSpc>
              <a:spcBef>
                <a:spcPts val="175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3.跟踪项目进度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marL="17145" indent="-2540" algn="l" rtl="0" eaLnBrk="0">
              <a:lnSpc>
                <a:spcPct val="93000"/>
              </a:lnSpc>
              <a:spcBef>
                <a:spcPts val="195"/>
              </a:spcBef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4.阶段交付物输出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5.实施蓝图确认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marL="17145" algn="l" rtl="0" eaLnBrk="0">
              <a:lnSpc>
                <a:spcPct val="93000"/>
              </a:lnSpc>
              <a:spcBef>
                <a:spcPts val="175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6.沟通协调资源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7.汇报项目风险</a:t>
            </a:r>
            <a:endParaRPr sz="11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56" name="textbox 1056"/>
          <p:cNvSpPr/>
          <p:nvPr/>
        </p:nvSpPr>
        <p:spPr>
          <a:xfrm>
            <a:off x="9685767" y="4128837"/>
            <a:ext cx="1209675" cy="1847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执行层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marL="15875" indent="5080" algn="l" rtl="0" eaLnBrk="0">
              <a:lnSpc>
                <a:spcPct val="93000"/>
              </a:lnSpc>
              <a:spcBef>
                <a:spcPts val="180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1.确认编制周计划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2.每日计划确认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marL="14605" algn="l" rtl="0" eaLnBrk="0">
              <a:lnSpc>
                <a:spcPct val="88000"/>
              </a:lnSpc>
              <a:spcBef>
                <a:spcPts val="165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3.调研业务流程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marL="12700" algn="l" rtl="0" eaLnBrk="0">
              <a:lnSpc>
                <a:spcPct val="87000"/>
              </a:lnSpc>
              <a:spcBef>
                <a:spcPts val="160"/>
              </a:spcBef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4.编写实施蓝图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marL="15875" algn="l" rtl="0" eaLnBrk="0">
              <a:lnSpc>
                <a:spcPct val="87000"/>
              </a:lnSpc>
              <a:spcBef>
                <a:spcPts val="185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5.设计开发原型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marL="15875" algn="l" rtl="0" eaLnBrk="0">
              <a:lnSpc>
                <a:spcPct val="86000"/>
              </a:lnSpc>
              <a:spcBef>
                <a:spcPts val="175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6.配置功能权限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marL="15875" algn="l" rtl="0" eaLnBrk="0">
              <a:lnSpc>
                <a:spcPct val="87000"/>
              </a:lnSpc>
              <a:spcBef>
                <a:spcPts val="175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7.上线交付测试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marL="15240" algn="l" rtl="0" eaLnBrk="0">
              <a:lnSpc>
                <a:spcPct val="94000"/>
              </a:lnSpc>
              <a:spcBef>
                <a:spcPts val="165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8.编制作业指导书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9.系统上线指导</a:t>
            </a:r>
            <a:endParaRPr sz="1100" dirty="0">
              <a:latin typeface="微软雅黑"/>
              <a:ea typeface="微软雅黑"/>
              <a:cs typeface="微软雅黑"/>
            </a:endParaRPr>
          </a:p>
          <a:p>
            <a:pPr marL="21590" algn="l" rtl="0" eaLnBrk="0">
              <a:lnSpc>
                <a:spcPct val="87000"/>
              </a:lnSpc>
              <a:spcBef>
                <a:spcPts val="180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10.异常反馈与沟通</a:t>
            </a:r>
            <a:endParaRPr sz="11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58" name="textbox 1058"/>
          <p:cNvSpPr/>
          <p:nvPr/>
        </p:nvSpPr>
        <p:spPr>
          <a:xfrm>
            <a:off x="519645" y="427850"/>
            <a:ext cx="4730115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045"/>
              </a:lnSpc>
            </a:pP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4</a:t>
            </a:r>
            <a:r>
              <a:rPr sz="2300" b="1" kern="0" spc="2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.4/</a:t>
            </a:r>
            <a:r>
              <a:rPr sz="2300" b="1" kern="0" spc="2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b="1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实施规划安排</a:t>
            </a:r>
            <a:r>
              <a:rPr sz="2300" b="1" kern="0" spc="3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|</a:t>
            </a:r>
            <a:r>
              <a:rPr sz="2300" kern="0" spc="1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300" kern="0" spc="2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项目组织成员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60" name="textbox 1060"/>
          <p:cNvSpPr/>
          <p:nvPr/>
        </p:nvSpPr>
        <p:spPr>
          <a:xfrm>
            <a:off x="6030772" y="4201337"/>
            <a:ext cx="784859" cy="1765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30200" algn="l" rtl="0" eaLnBrk="0">
              <a:lnSpc>
                <a:spcPts val="1520"/>
              </a:lnSpc>
            </a:pPr>
            <a:r>
              <a:rPr sz="1200" b="1" kern="0" spc="-5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IE</a:t>
            </a:r>
            <a:endParaRPr sz="1200" dirty="0">
              <a:latin typeface="微软雅黑"/>
              <a:ea typeface="微软雅黑"/>
              <a:cs typeface="微软雅黑"/>
            </a:endParaRPr>
          </a:p>
          <a:p>
            <a:pPr marL="92075" algn="l" rtl="0" eaLnBrk="0">
              <a:lnSpc>
                <a:spcPct val="87000"/>
              </a:lnSpc>
              <a:spcBef>
                <a:spcPts val="135"/>
              </a:spcBef>
            </a:pPr>
            <a:r>
              <a:rPr sz="1200" b="1" kern="0" spc="-2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实施顾问</a:t>
            </a:r>
            <a:endParaRPr sz="12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8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1300" algn="l" rtl="0" eaLnBrk="0">
              <a:lnSpc>
                <a:spcPct val="87000"/>
              </a:lnSpc>
              <a:spcBef>
                <a:spcPts val="370"/>
              </a:spcBef>
            </a:pPr>
            <a:r>
              <a:rPr sz="1200" b="1" kern="0" spc="-3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采集</a:t>
            </a:r>
            <a:endParaRPr sz="1200" dirty="0">
              <a:latin typeface="微软雅黑"/>
              <a:ea typeface="微软雅黑"/>
              <a:cs typeface="微软雅黑"/>
            </a:endParaRPr>
          </a:p>
          <a:p>
            <a:pPr marL="12700" algn="l" rtl="0" eaLnBrk="0">
              <a:lnSpc>
                <a:spcPct val="86000"/>
              </a:lnSpc>
              <a:spcBef>
                <a:spcPts val="205"/>
              </a:spcBef>
            </a:pPr>
            <a:r>
              <a:rPr sz="1200" b="1" kern="0" spc="-1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物联工程师</a:t>
            </a:r>
            <a:endParaRPr sz="12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8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8585" indent="-20955" algn="l" rtl="0" eaLnBrk="0">
              <a:lnSpc>
                <a:spcPct val="99000"/>
              </a:lnSpc>
            </a:pPr>
            <a:r>
              <a:rPr sz="1200" b="1" kern="0" spc="-1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后端开发</a:t>
            </a:r>
            <a:r>
              <a:rPr sz="1200" b="1" kern="0" spc="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</a:t>
            </a:r>
            <a:r>
              <a:rPr sz="1200" b="1" kern="0" spc="-6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IT工程师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62" name="textbox 1062"/>
          <p:cNvSpPr/>
          <p:nvPr/>
        </p:nvSpPr>
        <p:spPr>
          <a:xfrm>
            <a:off x="8534806" y="4230902"/>
            <a:ext cx="771525" cy="17354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7965" algn="l" rtl="0" eaLnBrk="0">
              <a:lnSpc>
                <a:spcPct val="85000"/>
              </a:lnSpc>
            </a:pPr>
            <a:r>
              <a:rPr sz="1200" b="1" kern="0" spc="-3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物联</a:t>
            </a:r>
            <a:endParaRPr sz="1200" dirty="0">
              <a:latin typeface="微软雅黑"/>
              <a:ea typeface="微软雅黑"/>
              <a:cs typeface="微软雅黑"/>
            </a:endParaRPr>
          </a:p>
          <a:p>
            <a:pPr marL="12700" algn="l" rtl="0" eaLnBrk="0">
              <a:lnSpc>
                <a:spcPct val="86000"/>
              </a:lnSpc>
              <a:spcBef>
                <a:spcPts val="215"/>
              </a:spcBef>
            </a:pPr>
            <a:r>
              <a:rPr sz="1200" b="1" kern="0" spc="-3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电气工程师</a:t>
            </a:r>
            <a:endParaRPr sz="12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8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3505" indent="-19685" algn="l" rtl="0" eaLnBrk="0">
              <a:lnSpc>
                <a:spcPct val="99000"/>
              </a:lnSpc>
              <a:spcBef>
                <a:spcPts val="370"/>
              </a:spcBef>
            </a:pPr>
            <a:r>
              <a:rPr sz="1200" b="1" kern="0" spc="-1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接口协议   </a:t>
            </a:r>
            <a:r>
              <a:rPr sz="1200" b="1" kern="0" spc="-6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IT工程师</a:t>
            </a:r>
            <a:endParaRPr sz="12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7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2870" indent="-19685" algn="l" rtl="0" eaLnBrk="0">
              <a:lnSpc>
                <a:spcPct val="99000"/>
              </a:lnSpc>
              <a:spcBef>
                <a:spcPts val="5"/>
              </a:spcBef>
            </a:pPr>
            <a:r>
              <a:rPr sz="1200" b="1" kern="0" spc="-1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软件测试   </a:t>
            </a:r>
            <a:r>
              <a:rPr sz="1200" b="1" kern="0" spc="-6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IT工程师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64" name="textbox 1064"/>
          <p:cNvSpPr/>
          <p:nvPr/>
        </p:nvSpPr>
        <p:spPr>
          <a:xfrm>
            <a:off x="7352348" y="4201337"/>
            <a:ext cx="632459" cy="1765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0" algn="l" rtl="0" eaLnBrk="0">
              <a:lnSpc>
                <a:spcPts val="1520"/>
              </a:lnSpc>
            </a:pPr>
            <a:r>
              <a:rPr sz="1200" b="1" kern="0" spc="-5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IE</a:t>
            </a:r>
            <a:endParaRPr sz="1200" dirty="0">
              <a:latin typeface="微软雅黑"/>
              <a:ea typeface="微软雅黑"/>
              <a:cs typeface="微软雅黑"/>
            </a:endParaRPr>
          </a:p>
          <a:p>
            <a:pPr marL="15240" algn="l" rtl="0" eaLnBrk="0">
              <a:lnSpc>
                <a:spcPct val="87000"/>
              </a:lnSpc>
              <a:spcBef>
                <a:spcPts val="135"/>
              </a:spcBef>
            </a:pPr>
            <a:r>
              <a:rPr sz="1200" b="1" kern="0" spc="-2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实施顾问</a:t>
            </a:r>
            <a:endParaRPr sz="12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8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350" algn="l" rtl="0" eaLnBrk="0">
              <a:lnSpc>
                <a:spcPct val="99000"/>
              </a:lnSpc>
              <a:spcBef>
                <a:spcPts val="365"/>
              </a:spcBef>
            </a:pPr>
            <a:r>
              <a:rPr sz="1200" b="1" kern="0" spc="-1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界面设计 </a:t>
            </a:r>
            <a:r>
              <a:rPr sz="1200" b="1" kern="0" spc="-5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UI工程师</a:t>
            </a:r>
            <a:endParaRPr sz="12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7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85" indent="-19050" algn="l" rtl="0" eaLnBrk="0">
              <a:lnSpc>
                <a:spcPct val="99000"/>
              </a:lnSpc>
              <a:spcBef>
                <a:spcPts val="5"/>
              </a:spcBef>
            </a:pPr>
            <a:r>
              <a:rPr sz="1200" b="1" kern="0" spc="-2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部署运维</a:t>
            </a:r>
            <a:r>
              <a:rPr sz="1200" b="1" kern="0" spc="2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200" b="1" kern="0" spc="-6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IT工程师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66" name="textbox 1066"/>
          <p:cNvSpPr/>
          <p:nvPr/>
        </p:nvSpPr>
        <p:spPr>
          <a:xfrm>
            <a:off x="1955749" y="4259376"/>
            <a:ext cx="1800225" cy="3295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390"/>
              </a:lnSpc>
            </a:pPr>
            <a:r>
              <a:rPr sz="1700" kern="0" spc="5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罗尔科</a:t>
            </a:r>
            <a:r>
              <a:rPr sz="1700" kern="0" spc="18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7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 </a:t>
            </a:r>
            <a:r>
              <a:rPr sz="1700" kern="0" spc="5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项目小组</a:t>
            </a:r>
            <a:endParaRPr sz="17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68" name="textbox 1068"/>
          <p:cNvSpPr/>
          <p:nvPr/>
        </p:nvSpPr>
        <p:spPr>
          <a:xfrm>
            <a:off x="1873237" y="2747479"/>
            <a:ext cx="1800225" cy="3295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390"/>
              </a:lnSpc>
            </a:pPr>
            <a:r>
              <a:rPr sz="1700" kern="0" spc="5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罗尔科</a:t>
            </a:r>
            <a:r>
              <a:rPr sz="1700" kern="0" spc="18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7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 </a:t>
            </a:r>
            <a:r>
              <a:rPr sz="1700" kern="0" spc="50" dirty="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执行组长</a:t>
            </a:r>
            <a:endParaRPr sz="17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70" name="rect 1070"/>
          <p:cNvSpPr/>
          <p:nvPr/>
        </p:nvSpPr>
        <p:spPr>
          <a:xfrm>
            <a:off x="3710940" y="5396483"/>
            <a:ext cx="838200" cy="27279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72" name="rect 1072"/>
          <p:cNvSpPr/>
          <p:nvPr/>
        </p:nvSpPr>
        <p:spPr>
          <a:xfrm>
            <a:off x="3710940" y="4904232"/>
            <a:ext cx="838200" cy="27279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74" name="textbox 1074"/>
          <p:cNvSpPr/>
          <p:nvPr/>
        </p:nvSpPr>
        <p:spPr>
          <a:xfrm>
            <a:off x="3698240" y="4963769"/>
            <a:ext cx="863600" cy="6369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  <a:tabLst>
                <a:tab pos="153670" algn="l"/>
              </a:tabLst>
            </a:pPr>
            <a:r>
              <a:rPr sz="900" kern="0" spc="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	</a:t>
            </a:r>
            <a:r>
              <a:rPr sz="900" b="1" kern="0" spc="-2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品质保证部</a:t>
            </a:r>
            <a:r>
              <a:rPr sz="900" b="1" kern="0" spc="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</a:t>
            </a:r>
            <a:endParaRPr sz="9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  <a:spcBef>
                <a:spcPts val="0"/>
              </a:spcBef>
              <a:tabLst>
                <a:tab pos="318770" algn="l"/>
              </a:tabLst>
            </a:pPr>
            <a:r>
              <a:rPr sz="900" kern="0" spc="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	</a:t>
            </a:r>
            <a:r>
              <a:rPr sz="900" b="1" kern="0" spc="-2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待定</a:t>
            </a:r>
            <a:r>
              <a:rPr sz="900" b="1" kern="0" spc="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    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76" name="textbox 1076"/>
          <p:cNvSpPr/>
          <p:nvPr/>
        </p:nvSpPr>
        <p:spPr>
          <a:xfrm>
            <a:off x="6700494" y="2760942"/>
            <a:ext cx="1584960" cy="342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495"/>
              </a:lnSpc>
            </a:pPr>
            <a:r>
              <a:rPr sz="1700" b="1" kern="0" spc="5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数益</a:t>
            </a:r>
            <a:r>
              <a:rPr sz="1700" b="1" kern="0" spc="20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700" b="1" kern="0" spc="50" dirty="0">
                <a:solidFill>
                  <a:srgbClr val="218DC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 </a:t>
            </a:r>
            <a:r>
              <a:rPr sz="1700" b="1" kern="0" spc="5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项目经理</a:t>
            </a:r>
            <a:endParaRPr sz="17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78" name="textbox 1078"/>
          <p:cNvSpPr/>
          <p:nvPr/>
        </p:nvSpPr>
        <p:spPr>
          <a:xfrm>
            <a:off x="6814794" y="1257896"/>
            <a:ext cx="1355725" cy="342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495"/>
              </a:lnSpc>
            </a:pPr>
            <a:r>
              <a:rPr sz="1700" b="1" kern="0" spc="5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数益</a:t>
            </a:r>
            <a:r>
              <a:rPr sz="1700" b="1" kern="0" spc="14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700" b="1" kern="0" spc="50" dirty="0">
                <a:solidFill>
                  <a:srgbClr val="218DC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 </a:t>
            </a:r>
            <a:r>
              <a:rPr sz="1700" b="1" kern="0" spc="5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总指导</a:t>
            </a:r>
            <a:endParaRPr sz="17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80" name="rect 1080"/>
          <p:cNvSpPr/>
          <p:nvPr/>
        </p:nvSpPr>
        <p:spPr>
          <a:xfrm>
            <a:off x="2456687" y="4904232"/>
            <a:ext cx="553211" cy="27279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82" name="rect 1082"/>
          <p:cNvSpPr/>
          <p:nvPr/>
        </p:nvSpPr>
        <p:spPr>
          <a:xfrm>
            <a:off x="2456687" y="5396483"/>
            <a:ext cx="553211" cy="27279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84" name="textbox 1084"/>
          <p:cNvSpPr/>
          <p:nvPr/>
        </p:nvSpPr>
        <p:spPr>
          <a:xfrm>
            <a:off x="2443987" y="4963769"/>
            <a:ext cx="579119" cy="6369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  <a:tabLst>
                <a:tab pos="121920" algn="l"/>
              </a:tabLst>
            </a:pPr>
            <a:r>
              <a:rPr sz="900" kern="0" spc="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	</a:t>
            </a:r>
            <a:r>
              <a:rPr sz="900" b="1" kern="0" spc="-2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制造部</a:t>
            </a:r>
            <a:r>
              <a:rPr sz="900" b="1" kern="0" spc="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</a:t>
            </a:r>
            <a:endParaRPr sz="9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  <a:spcBef>
                <a:spcPts val="0"/>
              </a:spcBef>
              <a:tabLst>
                <a:tab pos="176530" algn="l"/>
              </a:tabLst>
            </a:pPr>
            <a:r>
              <a:rPr sz="900" kern="0" spc="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	</a:t>
            </a:r>
            <a:r>
              <a:rPr sz="900" b="1" kern="0" spc="-1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待定     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86" name="rect 1086"/>
          <p:cNvSpPr/>
          <p:nvPr/>
        </p:nvSpPr>
        <p:spPr>
          <a:xfrm>
            <a:off x="3083051" y="4904232"/>
            <a:ext cx="553212" cy="27279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88" name="rect 1088"/>
          <p:cNvSpPr/>
          <p:nvPr/>
        </p:nvSpPr>
        <p:spPr>
          <a:xfrm>
            <a:off x="3083051" y="5396483"/>
            <a:ext cx="553212" cy="27279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90" name="textbox 1090"/>
          <p:cNvSpPr/>
          <p:nvPr/>
        </p:nvSpPr>
        <p:spPr>
          <a:xfrm>
            <a:off x="3070351" y="4964341"/>
            <a:ext cx="579119" cy="6362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  <a:tabLst>
                <a:tab pos="121285" algn="l"/>
              </a:tabLst>
            </a:pPr>
            <a:r>
              <a:rPr sz="900" kern="0" spc="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	</a:t>
            </a:r>
            <a:r>
              <a:rPr sz="900" b="1" kern="0" spc="-2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设备科</a:t>
            </a:r>
            <a:r>
              <a:rPr sz="900" b="1" kern="0" spc="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</a:t>
            </a:r>
            <a:endParaRPr sz="9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  <a:spcBef>
                <a:spcPts val="0"/>
              </a:spcBef>
              <a:tabLst>
                <a:tab pos="177800" algn="l"/>
              </a:tabLst>
            </a:pPr>
            <a:r>
              <a:rPr sz="900" kern="0" spc="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	</a:t>
            </a:r>
            <a:r>
              <a:rPr sz="900" b="1" kern="0" spc="-2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待定</a:t>
            </a:r>
            <a:r>
              <a:rPr sz="900" b="1" kern="0" spc="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92" name="rect 1092"/>
          <p:cNvSpPr/>
          <p:nvPr/>
        </p:nvSpPr>
        <p:spPr>
          <a:xfrm>
            <a:off x="1203960" y="4904232"/>
            <a:ext cx="551688" cy="27279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94" name="rect 1094"/>
          <p:cNvSpPr/>
          <p:nvPr/>
        </p:nvSpPr>
        <p:spPr>
          <a:xfrm>
            <a:off x="1203960" y="5396483"/>
            <a:ext cx="551688" cy="27279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96" name="textbox 1096"/>
          <p:cNvSpPr/>
          <p:nvPr/>
        </p:nvSpPr>
        <p:spPr>
          <a:xfrm>
            <a:off x="1191260" y="4963769"/>
            <a:ext cx="577215" cy="6369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  <a:tabLst>
                <a:tab pos="119380" algn="l"/>
              </a:tabLst>
            </a:pPr>
            <a:r>
              <a:rPr sz="900" kern="0" spc="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	</a:t>
            </a:r>
            <a:r>
              <a:rPr sz="900" b="1" kern="0" spc="-2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计划部</a:t>
            </a:r>
            <a:r>
              <a:rPr sz="900" b="1" kern="0" spc="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</a:t>
            </a:r>
            <a:endParaRPr sz="9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  <a:spcBef>
                <a:spcPts val="0"/>
              </a:spcBef>
              <a:tabLst>
                <a:tab pos="175895" algn="l"/>
              </a:tabLst>
            </a:pPr>
            <a:r>
              <a:rPr sz="900" kern="0" spc="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	</a:t>
            </a:r>
            <a:r>
              <a:rPr sz="900" b="1" kern="0" spc="-2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待定</a:t>
            </a:r>
            <a:r>
              <a:rPr sz="900" b="1" kern="0" spc="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98" name="rect 1098"/>
          <p:cNvSpPr/>
          <p:nvPr/>
        </p:nvSpPr>
        <p:spPr>
          <a:xfrm>
            <a:off x="1830324" y="5396483"/>
            <a:ext cx="551688" cy="27279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00" name="rect 1100"/>
          <p:cNvSpPr/>
          <p:nvPr/>
        </p:nvSpPr>
        <p:spPr>
          <a:xfrm>
            <a:off x="1830324" y="4904232"/>
            <a:ext cx="551688" cy="27279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02" name="textbox 1102"/>
          <p:cNvSpPr/>
          <p:nvPr/>
        </p:nvSpPr>
        <p:spPr>
          <a:xfrm>
            <a:off x="1817624" y="4963769"/>
            <a:ext cx="577215" cy="6369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  <a:tabLst>
                <a:tab pos="187325" algn="l"/>
              </a:tabLst>
            </a:pPr>
            <a:r>
              <a:rPr sz="900" kern="0" spc="0" dirty="0">
                <a:solidFill>
                  <a:srgbClr val="218DC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900" b="1" kern="0" spc="-30" dirty="0">
                <a:solidFill>
                  <a:srgbClr val="218DC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900" b="1" kern="0" spc="-3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部</a:t>
            </a:r>
            <a:r>
              <a:rPr sz="900" b="1" kern="0" spc="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 </a:t>
            </a:r>
            <a:endParaRPr sz="9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  <a:spcBef>
                <a:spcPts val="0"/>
              </a:spcBef>
              <a:tabLst>
                <a:tab pos="175895" algn="l"/>
              </a:tabLst>
            </a:pPr>
            <a:r>
              <a:rPr sz="900" kern="0" spc="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	</a:t>
            </a:r>
            <a:r>
              <a:rPr sz="900" b="1" kern="0" spc="-2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待定</a:t>
            </a:r>
            <a:r>
              <a:rPr sz="900" b="1" kern="0" spc="0" dirty="0">
                <a:solidFill>
                  <a:srgbClr val="218DCB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  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104" name="path 1104"/>
          <p:cNvSpPr/>
          <p:nvPr/>
        </p:nvSpPr>
        <p:spPr>
          <a:xfrm>
            <a:off x="4174235" y="2750820"/>
            <a:ext cx="1812035" cy="143255"/>
          </a:xfrm>
          <a:custGeom>
            <a:avLst/>
            <a:gdLst/>
            <a:ahLst/>
            <a:cxnLst/>
            <a:rect l="0" t="0" r="0" b="0"/>
            <a:pathLst>
              <a:path w="2853" h="225">
                <a:moveTo>
                  <a:pt x="0" y="57"/>
                </a:moveTo>
                <a:lnTo>
                  <a:pt x="2740" y="57"/>
                </a:lnTo>
                <a:lnTo>
                  <a:pt x="2740" y="0"/>
                </a:lnTo>
                <a:lnTo>
                  <a:pt x="2853" y="112"/>
                </a:lnTo>
                <a:lnTo>
                  <a:pt x="2740" y="225"/>
                </a:lnTo>
                <a:lnTo>
                  <a:pt x="2740" y="170"/>
                </a:lnTo>
                <a:lnTo>
                  <a:pt x="0" y="170"/>
                </a:lnTo>
                <a:lnTo>
                  <a:pt x="0" y="57"/>
                </a:lnTo>
              </a:path>
            </a:pathLst>
          </a:custGeom>
          <a:solidFill>
            <a:srgbClr val="218DC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06" name="path 1106"/>
          <p:cNvSpPr/>
          <p:nvPr/>
        </p:nvSpPr>
        <p:spPr>
          <a:xfrm>
            <a:off x="4174235" y="3037332"/>
            <a:ext cx="1812035" cy="141732"/>
          </a:xfrm>
          <a:custGeom>
            <a:avLst/>
            <a:gdLst/>
            <a:ahLst/>
            <a:cxnLst/>
            <a:rect l="0" t="0" r="0" b="0"/>
            <a:pathLst>
              <a:path w="2853" h="223">
                <a:moveTo>
                  <a:pt x="2853" y="55"/>
                </a:moveTo>
                <a:lnTo>
                  <a:pt x="112" y="55"/>
                </a:lnTo>
                <a:lnTo>
                  <a:pt x="112" y="0"/>
                </a:lnTo>
                <a:lnTo>
                  <a:pt x="0" y="110"/>
                </a:lnTo>
                <a:lnTo>
                  <a:pt x="112" y="223"/>
                </a:lnTo>
                <a:lnTo>
                  <a:pt x="112" y="167"/>
                </a:lnTo>
                <a:lnTo>
                  <a:pt x="2853" y="167"/>
                </a:lnTo>
                <a:lnTo>
                  <a:pt x="2853" y="55"/>
                </a:lnTo>
              </a:path>
            </a:pathLst>
          </a:custGeom>
          <a:solidFill>
            <a:srgbClr val="218DC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08" name="textbox 1108"/>
          <p:cNvSpPr/>
          <p:nvPr/>
        </p:nvSpPr>
        <p:spPr>
          <a:xfrm>
            <a:off x="471415" y="6210172"/>
            <a:ext cx="111442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SHUY</a:t>
            </a:r>
            <a:r>
              <a:rPr sz="1200" kern="0" spc="-140" dirty="0">
                <a:solidFill>
                  <a:srgbClr val="0039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0" dirty="0">
                <a:solidFill>
                  <a:srgbClr val="00395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ILl门l《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110" name="path 1110"/>
          <p:cNvSpPr/>
          <p:nvPr/>
        </p:nvSpPr>
        <p:spPr>
          <a:xfrm>
            <a:off x="7554467" y="3360420"/>
            <a:ext cx="158496" cy="694943"/>
          </a:xfrm>
          <a:custGeom>
            <a:avLst/>
            <a:gdLst/>
            <a:ahLst/>
            <a:cxnLst/>
            <a:rect l="0" t="0" r="0" b="0"/>
            <a:pathLst>
              <a:path w="249" h="1094">
                <a:moveTo>
                  <a:pt x="62" y="0"/>
                </a:moveTo>
                <a:lnTo>
                  <a:pt x="62" y="969"/>
                </a:lnTo>
                <a:lnTo>
                  <a:pt x="0" y="969"/>
                </a:lnTo>
                <a:lnTo>
                  <a:pt x="124" y="1094"/>
                </a:lnTo>
                <a:lnTo>
                  <a:pt x="249" y="969"/>
                </a:lnTo>
                <a:lnTo>
                  <a:pt x="187" y="969"/>
                </a:lnTo>
                <a:lnTo>
                  <a:pt x="187" y="0"/>
                </a:lnTo>
                <a:lnTo>
                  <a:pt x="62" y="0"/>
                </a:lnTo>
              </a:path>
            </a:pathLst>
          </a:custGeom>
          <a:solidFill>
            <a:srgbClr val="DEF0F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12" name="path 1112"/>
          <p:cNvSpPr/>
          <p:nvPr/>
        </p:nvSpPr>
        <p:spPr>
          <a:xfrm>
            <a:off x="7269480" y="3360420"/>
            <a:ext cx="158495" cy="694943"/>
          </a:xfrm>
          <a:custGeom>
            <a:avLst/>
            <a:gdLst/>
            <a:ahLst/>
            <a:cxnLst/>
            <a:rect l="0" t="0" r="0" b="0"/>
            <a:pathLst>
              <a:path w="249" h="1094">
                <a:moveTo>
                  <a:pt x="62" y="1094"/>
                </a:moveTo>
                <a:lnTo>
                  <a:pt x="62" y="124"/>
                </a:lnTo>
                <a:lnTo>
                  <a:pt x="0" y="124"/>
                </a:lnTo>
                <a:lnTo>
                  <a:pt x="124" y="0"/>
                </a:lnTo>
                <a:lnTo>
                  <a:pt x="249" y="124"/>
                </a:lnTo>
                <a:lnTo>
                  <a:pt x="187" y="124"/>
                </a:lnTo>
                <a:lnTo>
                  <a:pt x="187" y="1094"/>
                </a:lnTo>
                <a:lnTo>
                  <a:pt x="62" y="1094"/>
                </a:lnTo>
              </a:path>
            </a:pathLst>
          </a:custGeom>
          <a:solidFill>
            <a:srgbClr val="DEF0F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14" name="path 1114"/>
          <p:cNvSpPr/>
          <p:nvPr/>
        </p:nvSpPr>
        <p:spPr>
          <a:xfrm>
            <a:off x="2485644" y="3360420"/>
            <a:ext cx="156972" cy="696467"/>
          </a:xfrm>
          <a:custGeom>
            <a:avLst/>
            <a:gdLst/>
            <a:ahLst/>
            <a:cxnLst/>
            <a:rect l="0" t="0" r="0" b="0"/>
            <a:pathLst>
              <a:path w="247" h="1096">
                <a:moveTo>
                  <a:pt x="62" y="1096"/>
                </a:moveTo>
                <a:lnTo>
                  <a:pt x="62" y="124"/>
                </a:lnTo>
                <a:lnTo>
                  <a:pt x="0" y="124"/>
                </a:lnTo>
                <a:lnTo>
                  <a:pt x="124" y="0"/>
                </a:lnTo>
                <a:lnTo>
                  <a:pt x="247" y="124"/>
                </a:lnTo>
                <a:lnTo>
                  <a:pt x="184" y="124"/>
                </a:lnTo>
                <a:lnTo>
                  <a:pt x="184" y="1096"/>
                </a:lnTo>
                <a:lnTo>
                  <a:pt x="62" y="1096"/>
                </a:lnTo>
              </a:path>
            </a:pathLst>
          </a:custGeom>
          <a:solidFill>
            <a:srgbClr val="218DC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16" name="path 1116"/>
          <p:cNvSpPr/>
          <p:nvPr/>
        </p:nvSpPr>
        <p:spPr>
          <a:xfrm>
            <a:off x="2770632" y="3360420"/>
            <a:ext cx="156972" cy="696467"/>
          </a:xfrm>
          <a:custGeom>
            <a:avLst/>
            <a:gdLst/>
            <a:ahLst/>
            <a:cxnLst/>
            <a:rect l="0" t="0" r="0" b="0"/>
            <a:pathLst>
              <a:path w="247" h="1096">
                <a:moveTo>
                  <a:pt x="62" y="0"/>
                </a:moveTo>
                <a:lnTo>
                  <a:pt x="62" y="972"/>
                </a:lnTo>
                <a:lnTo>
                  <a:pt x="0" y="972"/>
                </a:lnTo>
                <a:lnTo>
                  <a:pt x="124" y="1096"/>
                </a:lnTo>
                <a:lnTo>
                  <a:pt x="247" y="972"/>
                </a:lnTo>
                <a:lnTo>
                  <a:pt x="187" y="972"/>
                </a:lnTo>
                <a:lnTo>
                  <a:pt x="187" y="0"/>
                </a:lnTo>
                <a:lnTo>
                  <a:pt x="62" y="0"/>
                </a:lnTo>
              </a:path>
            </a:pathLst>
          </a:custGeom>
          <a:solidFill>
            <a:srgbClr val="218DC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18" name="path 1118"/>
          <p:cNvSpPr/>
          <p:nvPr/>
        </p:nvSpPr>
        <p:spPr>
          <a:xfrm>
            <a:off x="4968240" y="4884420"/>
            <a:ext cx="658367" cy="158495"/>
          </a:xfrm>
          <a:custGeom>
            <a:avLst/>
            <a:gdLst/>
            <a:ahLst/>
            <a:cxnLst/>
            <a:rect l="0" t="0" r="0" b="0"/>
            <a:pathLst>
              <a:path w="1036" h="249">
                <a:moveTo>
                  <a:pt x="0" y="62"/>
                </a:moveTo>
                <a:lnTo>
                  <a:pt x="911" y="62"/>
                </a:lnTo>
                <a:lnTo>
                  <a:pt x="911" y="0"/>
                </a:lnTo>
                <a:lnTo>
                  <a:pt x="1036" y="124"/>
                </a:lnTo>
                <a:lnTo>
                  <a:pt x="911" y="249"/>
                </a:lnTo>
                <a:lnTo>
                  <a:pt x="911" y="187"/>
                </a:lnTo>
                <a:lnTo>
                  <a:pt x="0" y="187"/>
                </a:lnTo>
                <a:lnTo>
                  <a:pt x="0" y="62"/>
                </a:lnTo>
              </a:path>
            </a:pathLst>
          </a:custGeom>
          <a:solidFill>
            <a:srgbClr val="218DC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20" name="path 1120"/>
          <p:cNvSpPr/>
          <p:nvPr/>
        </p:nvSpPr>
        <p:spPr>
          <a:xfrm>
            <a:off x="4968240" y="5169408"/>
            <a:ext cx="658367" cy="158495"/>
          </a:xfrm>
          <a:custGeom>
            <a:avLst/>
            <a:gdLst/>
            <a:ahLst/>
            <a:cxnLst/>
            <a:rect l="0" t="0" r="0" b="0"/>
            <a:pathLst>
              <a:path w="1036" h="249">
                <a:moveTo>
                  <a:pt x="1036" y="62"/>
                </a:moveTo>
                <a:lnTo>
                  <a:pt x="122" y="62"/>
                </a:lnTo>
                <a:lnTo>
                  <a:pt x="122" y="0"/>
                </a:lnTo>
                <a:lnTo>
                  <a:pt x="0" y="124"/>
                </a:lnTo>
                <a:lnTo>
                  <a:pt x="122" y="249"/>
                </a:lnTo>
                <a:lnTo>
                  <a:pt x="122" y="187"/>
                </a:lnTo>
                <a:lnTo>
                  <a:pt x="1036" y="187"/>
                </a:lnTo>
                <a:lnTo>
                  <a:pt x="1036" y="62"/>
                </a:lnTo>
              </a:path>
            </a:pathLst>
          </a:custGeom>
          <a:solidFill>
            <a:srgbClr val="218DC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22" name="path 1122"/>
          <p:cNvSpPr/>
          <p:nvPr/>
        </p:nvSpPr>
        <p:spPr>
          <a:xfrm>
            <a:off x="7554467" y="1894332"/>
            <a:ext cx="158496" cy="493775"/>
          </a:xfrm>
          <a:custGeom>
            <a:avLst/>
            <a:gdLst/>
            <a:ahLst/>
            <a:cxnLst/>
            <a:rect l="0" t="0" r="0" b="0"/>
            <a:pathLst>
              <a:path w="249" h="777">
                <a:moveTo>
                  <a:pt x="62" y="0"/>
                </a:moveTo>
                <a:lnTo>
                  <a:pt x="62" y="652"/>
                </a:lnTo>
                <a:lnTo>
                  <a:pt x="0" y="652"/>
                </a:lnTo>
                <a:lnTo>
                  <a:pt x="124" y="777"/>
                </a:lnTo>
                <a:lnTo>
                  <a:pt x="249" y="652"/>
                </a:lnTo>
                <a:lnTo>
                  <a:pt x="187" y="652"/>
                </a:lnTo>
                <a:lnTo>
                  <a:pt x="187" y="0"/>
                </a:lnTo>
                <a:lnTo>
                  <a:pt x="62" y="0"/>
                </a:lnTo>
              </a:path>
            </a:pathLst>
          </a:custGeom>
          <a:solidFill>
            <a:srgbClr val="DEF0F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24" name="path 1124"/>
          <p:cNvSpPr/>
          <p:nvPr/>
        </p:nvSpPr>
        <p:spPr>
          <a:xfrm>
            <a:off x="2484120" y="1894332"/>
            <a:ext cx="158495" cy="493775"/>
          </a:xfrm>
          <a:custGeom>
            <a:avLst/>
            <a:gdLst/>
            <a:ahLst/>
            <a:cxnLst/>
            <a:rect l="0" t="0" r="0" b="0"/>
            <a:pathLst>
              <a:path w="249" h="777">
                <a:moveTo>
                  <a:pt x="62" y="777"/>
                </a:moveTo>
                <a:lnTo>
                  <a:pt x="62" y="122"/>
                </a:lnTo>
                <a:lnTo>
                  <a:pt x="0" y="122"/>
                </a:lnTo>
                <a:lnTo>
                  <a:pt x="124" y="0"/>
                </a:lnTo>
                <a:lnTo>
                  <a:pt x="249" y="122"/>
                </a:lnTo>
                <a:lnTo>
                  <a:pt x="187" y="122"/>
                </a:lnTo>
                <a:lnTo>
                  <a:pt x="187" y="777"/>
                </a:lnTo>
                <a:lnTo>
                  <a:pt x="62" y="777"/>
                </a:lnTo>
              </a:path>
            </a:pathLst>
          </a:custGeom>
          <a:solidFill>
            <a:srgbClr val="218DC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26" name="path 1126"/>
          <p:cNvSpPr/>
          <p:nvPr/>
        </p:nvSpPr>
        <p:spPr>
          <a:xfrm>
            <a:off x="7269480" y="1894332"/>
            <a:ext cx="158495" cy="493775"/>
          </a:xfrm>
          <a:custGeom>
            <a:avLst/>
            <a:gdLst/>
            <a:ahLst/>
            <a:cxnLst/>
            <a:rect l="0" t="0" r="0" b="0"/>
            <a:pathLst>
              <a:path w="249" h="777">
                <a:moveTo>
                  <a:pt x="62" y="777"/>
                </a:moveTo>
                <a:lnTo>
                  <a:pt x="62" y="122"/>
                </a:lnTo>
                <a:lnTo>
                  <a:pt x="0" y="122"/>
                </a:lnTo>
                <a:lnTo>
                  <a:pt x="124" y="0"/>
                </a:lnTo>
                <a:lnTo>
                  <a:pt x="249" y="122"/>
                </a:lnTo>
                <a:lnTo>
                  <a:pt x="187" y="122"/>
                </a:lnTo>
                <a:lnTo>
                  <a:pt x="187" y="777"/>
                </a:lnTo>
                <a:lnTo>
                  <a:pt x="62" y="777"/>
                </a:lnTo>
              </a:path>
            </a:pathLst>
          </a:custGeom>
          <a:solidFill>
            <a:srgbClr val="DEF0F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28" name="path 1128"/>
          <p:cNvSpPr/>
          <p:nvPr/>
        </p:nvSpPr>
        <p:spPr>
          <a:xfrm>
            <a:off x="2770632" y="1894332"/>
            <a:ext cx="156972" cy="493775"/>
          </a:xfrm>
          <a:custGeom>
            <a:avLst/>
            <a:gdLst/>
            <a:ahLst/>
            <a:cxnLst/>
            <a:rect l="0" t="0" r="0" b="0"/>
            <a:pathLst>
              <a:path w="247" h="777">
                <a:moveTo>
                  <a:pt x="60" y="0"/>
                </a:moveTo>
                <a:lnTo>
                  <a:pt x="60" y="652"/>
                </a:lnTo>
                <a:lnTo>
                  <a:pt x="0" y="652"/>
                </a:lnTo>
                <a:lnTo>
                  <a:pt x="122" y="777"/>
                </a:lnTo>
                <a:lnTo>
                  <a:pt x="247" y="652"/>
                </a:lnTo>
                <a:lnTo>
                  <a:pt x="184" y="652"/>
                </a:lnTo>
                <a:lnTo>
                  <a:pt x="184" y="0"/>
                </a:lnTo>
                <a:lnTo>
                  <a:pt x="60" y="0"/>
                </a:lnTo>
              </a:path>
            </a:pathLst>
          </a:custGeom>
          <a:solidFill>
            <a:srgbClr val="218DC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130" name="picture 11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081182" y="5176520"/>
            <a:ext cx="96444" cy="220344"/>
          </a:xfrm>
          <a:prstGeom prst="rect">
            <a:avLst/>
          </a:prstGeom>
        </p:spPr>
      </p:pic>
      <p:pic>
        <p:nvPicPr>
          <p:cNvPr id="1132" name="picture 11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31328" y="5176520"/>
            <a:ext cx="96443" cy="220344"/>
          </a:xfrm>
          <a:prstGeom prst="rect">
            <a:avLst/>
          </a:prstGeom>
        </p:spPr>
      </p:pic>
      <p:pic>
        <p:nvPicPr>
          <p:cNvPr id="1134" name="picture 11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311562" y="5176520"/>
            <a:ext cx="96443" cy="220344"/>
          </a:xfrm>
          <a:prstGeom prst="rect">
            <a:avLst/>
          </a:prstGeom>
        </p:spPr>
      </p:pic>
      <p:pic>
        <p:nvPicPr>
          <p:cNvPr id="1136" name="picture 11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684818" y="5176520"/>
            <a:ext cx="96443" cy="220344"/>
          </a:xfrm>
          <a:prstGeom prst="rect">
            <a:avLst/>
          </a:prstGeom>
        </p:spPr>
      </p:pic>
      <p:pic>
        <p:nvPicPr>
          <p:cNvPr id="1138" name="picture 11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058073" y="5176520"/>
            <a:ext cx="96443" cy="22034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0" name="picture 11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3825240" cy="6858000"/>
          </a:xfrm>
          <a:prstGeom prst="rect">
            <a:avLst/>
          </a:prstGeom>
        </p:spPr>
      </p:pic>
      <p:pic>
        <p:nvPicPr>
          <p:cNvPr id="1142" name="picture 11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64379" y="2014727"/>
            <a:ext cx="6661404" cy="2045208"/>
          </a:xfrm>
          <a:prstGeom prst="rect">
            <a:avLst/>
          </a:prstGeom>
        </p:spPr>
      </p:pic>
      <p:pic>
        <p:nvPicPr>
          <p:cNvPr id="1144" name="picture 11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541520" y="4495800"/>
            <a:ext cx="7019545" cy="1402079"/>
          </a:xfrm>
          <a:prstGeom prst="rect">
            <a:avLst/>
          </a:prstGeom>
        </p:spPr>
      </p:pic>
      <p:pic>
        <p:nvPicPr>
          <p:cNvPr id="1146" name="picture 11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500371" y="576071"/>
            <a:ext cx="6423659" cy="1106423"/>
          </a:xfrm>
          <a:prstGeom prst="rect">
            <a:avLst/>
          </a:prstGeom>
        </p:spPr>
      </p:pic>
      <p:sp>
        <p:nvSpPr>
          <p:cNvPr id="1148" name="rect 1148"/>
          <p:cNvSpPr/>
          <p:nvPr/>
        </p:nvSpPr>
        <p:spPr>
          <a:xfrm>
            <a:off x="4570475" y="4628388"/>
            <a:ext cx="3884675" cy="416052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50" name="rect 1150"/>
          <p:cNvSpPr/>
          <p:nvPr/>
        </p:nvSpPr>
        <p:spPr>
          <a:xfrm>
            <a:off x="4507991" y="2145791"/>
            <a:ext cx="3712463" cy="414527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52" name="textbox 1152"/>
          <p:cNvSpPr/>
          <p:nvPr/>
        </p:nvSpPr>
        <p:spPr>
          <a:xfrm>
            <a:off x="4557775" y="4475679"/>
            <a:ext cx="3910329" cy="3308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400"/>
              </a:lnSpc>
              <a:tabLst>
                <a:tab pos="154305" algn="l"/>
              </a:tabLst>
            </a:pPr>
            <a:r>
              <a:rPr sz="1800" kern="0" spc="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	</a:t>
            </a:r>
            <a:r>
              <a:rPr sz="1800" b="1" kern="0" spc="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IE</a:t>
            </a:r>
            <a:r>
              <a:rPr sz="1800" b="1" kern="0" spc="6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+</a:t>
            </a:r>
            <a:r>
              <a:rPr sz="1800" b="1" kern="0" spc="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IT</a:t>
            </a:r>
            <a:r>
              <a:rPr sz="1800" b="1" kern="0" spc="6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800" b="1" kern="0" spc="6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双轮驱动企业降本提质增效</a:t>
            </a:r>
            <a:r>
              <a:rPr sz="1800" b="1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</a:t>
            </a:r>
            <a:endParaRPr sz="18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154" name="textbox 1154"/>
          <p:cNvSpPr/>
          <p:nvPr/>
        </p:nvSpPr>
        <p:spPr>
          <a:xfrm>
            <a:off x="4495291" y="2129996"/>
            <a:ext cx="5215890" cy="2724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  <a:tabLst>
                <a:tab pos="135255" algn="l"/>
              </a:tabLst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	</a:t>
            </a:r>
            <a:r>
              <a:rPr sz="1800" b="1" kern="0" spc="1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落地全球领先</a:t>
            </a:r>
            <a:r>
              <a:rPr sz="1800" b="1" kern="0" spc="10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标杆工厂   </a:t>
            </a:r>
            <a:r>
              <a:rPr sz="1800" b="1" kern="0" spc="10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汇聚众多</a:t>
            </a:r>
            <a:r>
              <a:rPr sz="1800" b="1" kern="0" spc="10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一线资</a:t>
            </a:r>
            <a:r>
              <a:rPr sz="1800" b="1" kern="0" spc="90" dirty="0">
                <a:solidFill>
                  <a:srgbClr val="0080C9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本</a:t>
            </a:r>
            <a:r>
              <a:rPr sz="1800" b="1" kern="0" spc="9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资源</a:t>
            </a:r>
            <a:endParaRPr sz="18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156" name="picture 11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875519" y="6181344"/>
            <a:ext cx="1918716" cy="219455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8" name="picture 11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54590" y="1317928"/>
            <a:ext cx="11339342" cy="4482747"/>
          </a:xfrm>
          <a:prstGeom prst="rect">
            <a:avLst/>
          </a:prstGeom>
        </p:spPr>
      </p:pic>
      <p:sp>
        <p:nvSpPr>
          <p:cNvPr id="1160" name="textbox 1160"/>
          <p:cNvSpPr/>
          <p:nvPr/>
        </p:nvSpPr>
        <p:spPr>
          <a:xfrm>
            <a:off x="532511" y="397586"/>
            <a:ext cx="1233169" cy="3384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最佳实践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2" name="table 1162"/>
          <p:cNvGraphicFramePr>
            <a:graphicFrameLocks noGrp="1"/>
          </p:cNvGraphicFramePr>
          <p:nvPr/>
        </p:nvGraphicFramePr>
        <p:xfrm>
          <a:off x="519430" y="917575"/>
          <a:ext cx="10547350" cy="5810250"/>
        </p:xfrm>
        <a:graphic>
          <a:graphicData uri="http://schemas.openxmlformats.org/drawingml/2006/table">
            <a:tbl>
              <a:tblPr/>
              <a:tblGrid>
                <a:gridCol w="1090930"/>
                <a:gridCol w="1244600"/>
                <a:gridCol w="5444490"/>
                <a:gridCol w="2767329"/>
              </a:tblGrid>
              <a:tr h="4051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655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分类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C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051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对比分类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C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98040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4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数益</a:t>
                      </a:r>
                      <a:r>
                        <a:rPr sz="14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DFS</a:t>
                      </a:r>
                      <a:r>
                        <a:rPr sz="14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优势点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C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03935" algn="l" rtl="0" eaLnBrk="0">
                        <a:lnSpc>
                          <a:spcPct val="88000"/>
                        </a:lnSpc>
                      </a:pPr>
                      <a:r>
                        <a:rPr sz="14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传统</a:t>
                      </a:r>
                      <a:r>
                        <a:rPr sz="14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MES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C9"/>
                    </a:solidFill>
                  </a:tcPr>
                </a:tc>
              </a:tr>
              <a:tr h="426719">
                <a:tc rowSpan="4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85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物联能力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8580" indent="15240" algn="l" rtl="0" eaLnBrk="0">
                        <a:lnSpc>
                          <a:spcPct val="93000"/>
                        </a:lnSpc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自主研发的5G</a:t>
                      </a:r>
                      <a:r>
                        <a:rPr sz="12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智能终端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0" indent="31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灵活的网络方案：</a:t>
                      </a:r>
                      <a:r>
                        <a:rPr sz="1200" kern="0" spc="-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同时支持有线网络</a:t>
                      </a:r>
                      <a:r>
                        <a:rPr sz="12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、无线网络</a:t>
                      </a:r>
                      <a:r>
                        <a:rPr sz="12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、5G网络三种网络的使用方案，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根据不同场景灵活配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备及使用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l" rtl="0" eaLnBrk="0">
                        <a:lnSpc>
                          <a:spcPts val="1520"/>
                        </a:lnSpc>
                        <a:spcBef>
                          <a:spcPts val="0"/>
                        </a:spcBef>
                      </a:pPr>
                      <a:r>
                        <a:rPr sz="1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不支持5G网络方案（伪5G）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</a:tr>
              <a:tr h="609600"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31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灵活业务功能支持：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68580" algn="l" rtl="0" eaLnBrk="0">
                        <a:lnSpc>
                          <a:spcPct val="93000"/>
                        </a:lnSpc>
                        <a:spcBef>
                          <a:spcPts val="20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智能终端内置刷卡</a:t>
                      </a:r>
                      <a:r>
                        <a:rPr sz="12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、人脸识别进行人员权限的防错验证；外接扫码枪读取各类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二维码实现报工</a:t>
                      </a:r>
                      <a:r>
                        <a:rPr sz="12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、送检等关键业务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675" indent="-63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传统电脑工站式操作较多，刷卡</a:t>
                      </a:r>
                      <a:r>
                        <a:rPr sz="12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、人脸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识别需要依赖额外硬件；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管理复杂稳定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性较差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</a:tr>
              <a:tr h="665480"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l" rtl="0" eaLnBrk="0">
                        <a:lnSpc>
                          <a:spcPct val="85000"/>
                        </a:lnSpc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强采集能力：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67310" algn="l" rtl="0" eaLnBrk="0">
                        <a:lnSpc>
                          <a:spcPts val="1520"/>
                        </a:lnSpc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支持市场上95%+工业设备，包括PLC</a:t>
                      </a:r>
                      <a:r>
                        <a:rPr sz="12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、C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NC</a:t>
                      </a:r>
                      <a:r>
                        <a:rPr sz="1200" kern="0" spc="-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、压铸机</a:t>
                      </a:r>
                      <a:r>
                        <a:rPr sz="1200" kern="0" spc="-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、注塑机</a:t>
                      </a:r>
                      <a:r>
                        <a:rPr sz="1200" kern="0" spc="-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、机器人等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94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一般没有终端</a:t>
                      </a:r>
                      <a:r>
                        <a:rPr sz="12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，需要单独盒子满足采集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需求；数据无法直接和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业务数据结合需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要后期单独处理关联应用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</a:tr>
              <a:tr h="608965"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660" algn="l" rtl="0" eaLnBrk="0">
                        <a:lnSpc>
                          <a:spcPts val="1520"/>
                        </a:lnSpc>
                        <a:spcBef>
                          <a:spcPts val="5"/>
                        </a:spcBef>
                      </a:pPr>
                      <a:r>
                        <a:rPr sz="1200" b="1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IOT平台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8580" algn="l" rtl="0" eaLnBrk="0">
                        <a:lnSpc>
                          <a:spcPct val="87000"/>
                        </a:lnSpc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OTA能力：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73660" indent="-6350" algn="l" rtl="0" eaLnBrk="0">
                        <a:lnSpc>
                          <a:spcPct val="93000"/>
                        </a:lnSpc>
                        <a:spcBef>
                          <a:spcPts val="18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支持智能终端的远程监控及运维；方便直接监控现场所有终端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的使用情况及可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以进行灵活的升级处理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8580" algn="l" rtl="0" eaLnBrk="0">
                        <a:lnSpc>
                          <a:spcPct val="79000"/>
                        </a:lnSpc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无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</a:tr>
              <a:tr h="426719"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75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扩展及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287655" algn="l" rtl="0" eaLnBrk="0">
                        <a:lnSpc>
                          <a:spcPts val="1810"/>
                        </a:lnSpc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灵活性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多客户端支持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31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支持多端登录：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73660" algn="l" rtl="0" eaLnBrk="0">
                        <a:lnSpc>
                          <a:spcPts val="1520"/>
                        </a:lnSpc>
                      </a:pP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PC端</a:t>
                      </a:r>
                      <a:r>
                        <a:rPr sz="12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、安卓系统收集</a:t>
                      </a:r>
                      <a:r>
                        <a:rPr sz="12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，ios系统手机</a:t>
                      </a:r>
                      <a:r>
                        <a:rPr sz="12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、PDA</a:t>
                      </a:r>
                      <a:r>
                        <a:rPr sz="12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、Pad</a:t>
                      </a:r>
                      <a:r>
                        <a:rPr sz="12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、安卓电视</a:t>
                      </a:r>
                      <a:r>
                        <a:rPr sz="12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、安卓手表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1755" algn="l" rtl="0" eaLnBrk="0">
                        <a:lnSpc>
                          <a:spcPts val="152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ios系统不支持</a:t>
                      </a:r>
                      <a:r>
                        <a:rPr sz="12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、安卓手</a:t>
                      </a: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表不支持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2F9"/>
                    </a:solidFill>
                  </a:tcPr>
                </a:tc>
              </a:tr>
              <a:tr h="511809"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l" rtl="0" eaLnBrk="0">
                        <a:lnSpc>
                          <a:spcPct val="86000"/>
                        </a:lnSpc>
                      </a:pP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多工厂扩展能力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31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支持多工厂部署：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19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内置多租户软件结构设计，适用于集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团式多工厂业务的集中业务管理模式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8580" algn="l" rtl="0" eaLnBrk="0">
                        <a:lnSpc>
                          <a:spcPct val="79000"/>
                        </a:lnSpc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无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2F9"/>
                    </a:solidFill>
                  </a:tcPr>
                </a:tc>
              </a:tr>
              <a:tr h="609600"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多语言扩展能力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858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不同语言一件切换：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64770" indent="13970" algn="l" rtl="0" eaLnBrk="0">
                        <a:lnSpc>
                          <a:spcPct val="94000"/>
                        </a:lnSpc>
                        <a:spcBef>
                          <a:spcPts val="17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内置不同语言词库管理能力，可以支持多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种语言词库翻译，一件切换语言，支    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持跨国业务的扩展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8580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无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2F9"/>
                    </a:solidFill>
                  </a:tcPr>
                </a:tc>
              </a:tr>
              <a:tr h="434340"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066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平台能力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660" indent="635" algn="l" rtl="0" eaLnBrk="0">
                        <a:lnSpc>
                          <a:spcPct val="106000"/>
                        </a:lnSpc>
                      </a:pPr>
                      <a:r>
                        <a:rPr sz="12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可视化平台（</a:t>
                      </a:r>
                      <a:r>
                        <a:rPr sz="1200" b="1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0</a:t>
                      </a:r>
                      <a:r>
                        <a:rPr sz="12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</a:t>
                      </a: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代码平台）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1440" algn="l" rtl="0" eaLnBrk="0">
                        <a:lnSpc>
                          <a:spcPts val="152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自主制作报表/看板：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86995" algn="l" rtl="0" eaLnBrk="0">
                        <a:lnSpc>
                          <a:spcPct val="93000"/>
                        </a:lnSpc>
                        <a:spcBef>
                          <a:spcPts val="13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内置多种标准数据集，支持通过拖拉拽的方式实现报表</a:t>
                      </a:r>
                      <a:r>
                        <a:rPr sz="1200" kern="0" spc="-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、看板的相对自主开发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ct val="85000"/>
                        </a:lnSpc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不支持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</a:tr>
              <a:tr h="671194"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2390" algn="l" rtl="0" eaLnBrk="0">
                        <a:lnSpc>
                          <a:spcPct val="78000"/>
                        </a:lnSpc>
                      </a:pP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数据对接平台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156845" algn="l" rtl="0" eaLnBrk="0">
                        <a:lnSpc>
                          <a:spcPts val="1620"/>
                        </a:lnSpc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（接口平台）</a:t>
                      </a:r>
                      <a:endParaRPr sz="11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93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灵活的数据对接平台：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76200" indent="-1270" algn="l" rtl="0" eaLnBrk="0">
                        <a:lnSpc>
                          <a:spcPct val="103000"/>
                        </a:lnSpc>
                        <a:spcBef>
                          <a:spcPts val="3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可以连接不同数据库</a:t>
                      </a:r>
                      <a:r>
                        <a:rPr sz="1200" kern="0" spc="-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、API接口，</a:t>
                      </a:r>
                      <a:r>
                        <a:rPr sz="1200" kern="0" spc="-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自主定义数据对接流向及设定对接的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频次等，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实现和其他软件数据的灵活接入和返回；少量开发投入，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数据对接效率较高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930" indent="190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不支持，依赖大量人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工定制开发，周期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较长效率较低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</a:tr>
              <a:tr h="440690"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930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系统运维能力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93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部署升级，全自动化，免运维</a:t>
                      </a:r>
                      <a:r>
                        <a:rPr sz="12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。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74930" algn="l" rtl="0" eaLnBrk="0">
                        <a:lnSpc>
                          <a:spcPct val="93000"/>
                        </a:lnSpc>
                        <a:spcBef>
                          <a:spcPts val="10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系统高可用，挂个服务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器不影响使用</a:t>
                      </a:r>
                      <a:r>
                        <a:rPr sz="1200" kern="0" spc="-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。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</a:tr>
            </a:tbl>
          </a:graphicData>
        </a:graphic>
      </p:graphicFrame>
      <p:sp>
        <p:nvSpPr>
          <p:cNvPr id="1164" name="textbox 1164"/>
          <p:cNvSpPr/>
          <p:nvPr/>
        </p:nvSpPr>
        <p:spPr>
          <a:xfrm>
            <a:off x="615022" y="517931"/>
            <a:ext cx="4695825" cy="342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</a:pPr>
            <a:r>
              <a:rPr sz="2300" b="1" kern="0" spc="1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数益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DFS</a:t>
            </a:r>
            <a:r>
              <a:rPr sz="2300" b="1" kern="0" spc="1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与传统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MES</a:t>
            </a:r>
            <a:r>
              <a:rPr sz="2300" b="1" kern="0" spc="1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软件对比优势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6" name="table 1166"/>
          <p:cNvGraphicFramePr>
            <a:graphicFrameLocks noGrp="1"/>
          </p:cNvGraphicFramePr>
          <p:nvPr/>
        </p:nvGraphicFramePr>
        <p:xfrm>
          <a:off x="513080" y="942975"/>
          <a:ext cx="11200765" cy="5676264"/>
        </p:xfrm>
        <a:graphic>
          <a:graphicData uri="http://schemas.openxmlformats.org/drawingml/2006/table">
            <a:tbl>
              <a:tblPr/>
              <a:tblGrid>
                <a:gridCol w="997585"/>
                <a:gridCol w="1403985"/>
                <a:gridCol w="6336029"/>
                <a:gridCol w="2463164"/>
              </a:tblGrid>
              <a:tr h="4495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956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分类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C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885" algn="l" rtl="0" eaLnBrk="0">
                        <a:lnSpc>
                          <a:spcPct val="86000"/>
                        </a:lnSpc>
                      </a:pPr>
                      <a:r>
                        <a:rPr sz="14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对比分类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C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381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4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数益</a:t>
                      </a:r>
                      <a:r>
                        <a:rPr sz="14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DFS</a:t>
                      </a:r>
                      <a:r>
                        <a:rPr sz="14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优势点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C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2170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14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传统</a:t>
                      </a:r>
                      <a:r>
                        <a:rPr sz="14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MES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C9"/>
                    </a:solidFill>
                  </a:tcPr>
                </a:tc>
              </a:tr>
              <a:tr h="765809">
                <a:tc rowSpan="4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8930" indent="-174625" algn="l" rtl="0" eaLnBrk="0">
                        <a:lnSpc>
                          <a:spcPct val="94000"/>
                        </a:lnSpc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实时数据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驱动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530" algn="l" rtl="0" eaLnBrk="0">
                        <a:lnSpc>
                          <a:spcPct val="85000"/>
                        </a:lnSpc>
                      </a:pP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追溯能力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产品全追溯：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52705" algn="l" rtl="0" eaLnBrk="0">
                        <a:lnSpc>
                          <a:spcPct val="97000"/>
                        </a:lnSpc>
                        <a:spcBef>
                          <a:spcPts val="17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可以实现生产过程追溯</a:t>
                      </a:r>
                      <a:r>
                        <a:rPr sz="1200" kern="0" spc="-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、质量信息</a:t>
                      </a:r>
                      <a:r>
                        <a:rPr sz="12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、工艺参数信息</a:t>
                      </a:r>
                      <a:r>
                        <a:rPr sz="12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、设备异常信</a:t>
                      </a: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息</a:t>
                      </a:r>
                      <a:r>
                        <a:rPr sz="12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、人员信息等多种生产要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素的信息追溯；追溯粒度更细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，方便精准定位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4610" indent="-1270" algn="l" rtl="0" eaLnBrk="0">
                        <a:lnSpc>
                          <a:spcPct val="93000"/>
                        </a:lnSpc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可实现部分追溯，设备异常信息</a:t>
                      </a:r>
                      <a:r>
                        <a:rPr sz="12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工艺参数信息等缺失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</a:tr>
              <a:tr h="877570"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" indent="190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实时工艺超差自动</a:t>
                      </a:r>
                      <a:r>
                        <a:rPr sz="12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</a:t>
                      </a: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报警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基于采集的工艺参数超差预警：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61595" algn="l" rtl="0" eaLnBrk="0">
                        <a:lnSpc>
                          <a:spcPts val="1570"/>
                        </a:lnSpc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1.系统配置不同工艺标准规则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55880" algn="l" rtl="0" eaLnBrk="0">
                        <a:lnSpc>
                          <a:spcPct val="80000"/>
                        </a:lnSpc>
                        <a:spcBef>
                          <a:spcPts val="16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2.采集工艺数据实现参数超差报警自动触发及后续的闭环处理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流程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54610" algn="l" rtl="0" eaLnBrk="0">
                        <a:lnSpc>
                          <a:spcPts val="1550"/>
                        </a:lnSpc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3.采集工艺参数变化与产品质量关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联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165" indent="444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不具备工艺参数超差报警的实时触</a:t>
                      </a:r>
                      <a:r>
                        <a:rPr sz="1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发能力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</a:tr>
              <a:tr h="1045844"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4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质量闭环及锁定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16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检验闭环及锁机管理：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61595" algn="l" rtl="0" eaLnBrk="0">
                        <a:lnSpc>
                          <a:spcPct val="85000"/>
                        </a:lnSpc>
                        <a:spcBef>
                          <a:spcPts val="19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1.通过设备异常</a:t>
                      </a:r>
                      <a:r>
                        <a:rPr sz="12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、计划切换</a:t>
                      </a:r>
                      <a:r>
                        <a:rPr sz="1200" kern="0" spc="-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、换班等4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M变化点自动触发质量送检流程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55880" algn="l" rtl="0" eaLnBrk="0">
                        <a:lnSpc>
                          <a:spcPts val="1480"/>
                        </a:lnSpc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2.待检任务触发的全流程管理（送检</a:t>
                      </a:r>
                      <a:r>
                        <a:rPr sz="1200" kern="0" spc="-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、检验</a:t>
                      </a:r>
                      <a:r>
                        <a:rPr sz="1200" kern="0" spc="-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、报告采</a:t>
                      </a: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集</a:t>
                      </a:r>
                      <a:r>
                        <a:rPr sz="12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、判定</a:t>
                      </a:r>
                      <a:r>
                        <a:rPr sz="1200" kern="0" spc="-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、反馈）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54610" algn="l" rtl="0" eaLnBrk="0">
                        <a:lnSpc>
                          <a:spcPts val="1480"/>
                        </a:lnSpc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3.基础不同的检验，控制计划触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发对应的质检送检(时间</a:t>
                      </a:r>
                      <a:r>
                        <a:rPr sz="12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、业务功能层面)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indent="127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4M变化点较为依赖人工主动上报</a:t>
                      </a:r>
                      <a:r>
                        <a:rPr sz="12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检验数据的采集缺失，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结果无法直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接反馈现场并控制生产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</a:tr>
              <a:tr h="822960"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indent="31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工艺质量大数据分</a:t>
                      </a:r>
                      <a:r>
                        <a:rPr sz="12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</a:t>
                      </a: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析能力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工艺质量大数据分析：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50800" indent="1270" algn="l" rtl="0" eaLnBrk="0">
                        <a:lnSpc>
                          <a:spcPct val="97000"/>
                        </a:lnSpc>
                        <a:spcBef>
                          <a:spcPts val="18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结合采集到的海量设备工艺数据及业务数据，通过不同优化类算法对采集到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的工艺数据进行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进一步深度应用，提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升质量水平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无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CE9"/>
                    </a:solidFill>
                  </a:tcPr>
                </a:tc>
              </a:tr>
              <a:tr h="676909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0835" algn="l" rtl="0" eaLnBrk="0">
                        <a:lnSpc>
                          <a:spcPct val="79000"/>
                        </a:lnSpc>
                      </a:pPr>
                      <a:r>
                        <a:rPr sz="14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系统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238760" algn="l" rtl="0" eaLnBrk="0">
                        <a:lnSpc>
                          <a:spcPts val="1815"/>
                        </a:lnSpc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操作性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2F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ct val="87000"/>
                        </a:lnSpc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人机交互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简单人机交互：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 marL="77470" indent="-4445" algn="l" rtl="0" eaLnBrk="0">
                        <a:lnSpc>
                          <a:spcPct val="93000"/>
                        </a:lnSpc>
                        <a:spcBef>
                          <a:spcPts val="19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通过触屏终端，功能设计保留点击</a:t>
                      </a:r>
                      <a:r>
                        <a:rPr sz="1200" kern="0" spc="-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、刷卡</a:t>
                      </a:r>
                      <a:r>
                        <a:rPr sz="1200" kern="0" spc="-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、刷脸</a:t>
                      </a:r>
                      <a:r>
                        <a:rPr sz="1200" kern="0" spc="-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、选择操作，复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杂操作封装标准组件，减小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 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员工使用难度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565" indent="-3175" algn="l" rtl="0" eaLnBrk="0">
                        <a:lnSpc>
                          <a:spcPct val="96000"/>
                        </a:lnSpc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依赖鼠标定位</a:t>
                      </a:r>
                      <a:r>
                        <a:rPr sz="1200" kern="0" spc="-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、键盘打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字等复杂使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用，难度较大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2F9"/>
                    </a:solidFill>
                  </a:tcPr>
                </a:tc>
              </a:tr>
              <a:tr h="515619"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239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操作流畅，报表数据快速查询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、导入导出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2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indent="-317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数据处理能力较弱，系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统数据量变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大后系统使用卡顿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2F9"/>
                    </a:solidFill>
                  </a:tcPr>
                </a:tc>
              </a:tr>
              <a:tr h="5219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020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其他</a:t>
                      </a:r>
                      <a:endParaRPr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管理范围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66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囊括仓储，计划</a:t>
                      </a:r>
                      <a:r>
                        <a:rPr sz="12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，生产，质量</a:t>
                      </a:r>
                      <a:r>
                        <a:rPr sz="12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，工艺等各个模块，一套系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统实现全厂生产流程数字化管理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660" indent="3175" algn="l" rtl="0" eaLnBrk="0">
                        <a:lnSpc>
                          <a:spcPct val="96000"/>
                        </a:lnSpc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管控单一模块，各系统之间无法互</a:t>
                      </a: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 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联互通，产生数据断点</a:t>
                      </a:r>
                      <a:endParaRPr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E9"/>
                    </a:solidFill>
                  </a:tcPr>
                </a:tc>
              </a:tr>
            </a:tbl>
          </a:graphicData>
        </a:graphic>
      </p:graphicFrame>
      <p:sp>
        <p:nvSpPr>
          <p:cNvPr id="1168" name="textbox 1168"/>
          <p:cNvSpPr/>
          <p:nvPr/>
        </p:nvSpPr>
        <p:spPr>
          <a:xfrm>
            <a:off x="615022" y="517931"/>
            <a:ext cx="4695825" cy="342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</a:pPr>
            <a:r>
              <a:rPr sz="2300" b="1" kern="0" spc="1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数益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DFS</a:t>
            </a:r>
            <a:r>
              <a:rPr sz="2300" b="1" kern="0" spc="1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与传统</a:t>
            </a:r>
            <a:r>
              <a:rPr sz="2300" b="1" kern="0" spc="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MES</a:t>
            </a:r>
            <a:r>
              <a:rPr sz="2300" b="1" kern="0" spc="1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软件对比优势</a:t>
            </a:r>
            <a:endParaRPr sz="2300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textbox 1170"/>
          <p:cNvSpPr/>
          <p:nvPr/>
        </p:nvSpPr>
        <p:spPr>
          <a:xfrm>
            <a:off x="2594533" y="2416883"/>
            <a:ext cx="5510529" cy="16078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" algn="l" rtl="0" eaLnBrk="0">
              <a:lnSpc>
                <a:spcPct val="92000"/>
              </a:lnSpc>
            </a:pPr>
            <a:r>
              <a:rPr sz="3600" kern="0" spc="1240" dirty="0">
                <a:solidFill>
                  <a:srgbClr val="1E100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</a:t>
            </a:r>
            <a:r>
              <a:rPr sz="3600" kern="0" spc="-740" dirty="0">
                <a:solidFill>
                  <a:srgbClr val="1E100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600" kern="0" spc="30" dirty="0">
                <a:solidFill>
                  <a:srgbClr val="1E100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WUYI</a:t>
            </a:r>
            <a:r>
              <a:rPr sz="3600" kern="0" spc="-800" dirty="0">
                <a:solidFill>
                  <a:srgbClr val="1E100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600" kern="0" spc="1600" dirty="0">
                <a:solidFill>
                  <a:srgbClr val="1E100E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L__l门l《</a:t>
            </a:r>
            <a:endParaRPr sz="36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4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4000"/>
              </a:lnSpc>
            </a:pPr>
            <a:r>
              <a:rPr sz="4700" b="1" kern="0" spc="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感谢观看，</a:t>
            </a:r>
            <a:r>
              <a:rPr sz="4700" b="1" kern="0" spc="-9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4700" b="1" kern="0" spc="4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期待合作</a:t>
            </a:r>
            <a:endParaRPr sz="47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172" name="textbox 1172"/>
          <p:cNvSpPr/>
          <p:nvPr/>
        </p:nvSpPr>
        <p:spPr>
          <a:xfrm>
            <a:off x="3521402" y="4457709"/>
            <a:ext cx="1754504" cy="6432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60"/>
              </a:lnSpc>
            </a:pPr>
            <a:r>
              <a:rPr sz="900" b="1" kern="0" spc="3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E.</a:t>
            </a:r>
            <a:r>
              <a:rPr sz="900" b="1" kern="0" spc="2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marketing@shuyilink.com</a:t>
            </a:r>
            <a:endParaRPr sz="900" dirty="0">
              <a:latin typeface="微软雅黑"/>
              <a:ea typeface="微软雅黑"/>
              <a:cs typeface="微软雅黑"/>
            </a:endParaRPr>
          </a:p>
          <a:p>
            <a:pPr marL="12700" algn="l" rtl="0" eaLnBrk="0">
              <a:lnSpc>
                <a:spcPts val="1635"/>
              </a:lnSpc>
            </a:pPr>
            <a:r>
              <a:rPr sz="900" b="1" kern="0" spc="8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P.</a:t>
            </a:r>
            <a:r>
              <a:rPr sz="900" b="1" kern="0" spc="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 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400-100-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8625</a:t>
            </a:r>
            <a:endParaRPr sz="900" dirty="0">
              <a:latin typeface="微软雅黑"/>
              <a:ea typeface="微软雅黑"/>
              <a:cs typeface="微软雅黑"/>
            </a:endParaRPr>
          </a:p>
          <a:p>
            <a:pPr algn="l" rtl="0" eaLnBrk="0">
              <a:lnSpc>
                <a:spcPct val="11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60"/>
              </a:lnSpc>
              <a:spcBef>
                <a:spcPts val="5"/>
              </a:spcBef>
            </a:pPr>
            <a:r>
              <a:rPr sz="900" b="1" kern="0" spc="5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D.</a:t>
            </a:r>
            <a:r>
              <a:rPr sz="900" b="1" kern="0" spc="130" dirty="0">
                <a:solidFill>
                  <a:srgbClr val="0080C8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宁波/上海/苏州/广州/济南</a:t>
            </a:r>
            <a:endParaRPr sz="9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174" name="picture 11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625851" y="4433315"/>
            <a:ext cx="708660" cy="704088"/>
          </a:xfrm>
          <a:prstGeom prst="rect">
            <a:avLst/>
          </a:prstGeom>
        </p:spPr>
      </p:pic>
      <p:pic>
        <p:nvPicPr>
          <p:cNvPr id="1176" name="picture 11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96479" y="456940"/>
            <a:ext cx="197162" cy="8051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21175</Words>
  <Application>WPS Office WWO_wpscloud_20250605154722-c1ee60194f</Application>
  <PresentationFormat/>
  <Paragraphs>4269</Paragraphs>
  <Slides>53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53</vt:i4>
      </vt:variant>
    </vt:vector>
  </HeadingPairs>
  <TitlesOfParts>
    <vt:vector size="63" baseType="lpstr">
      <vt:lpstr>Arial</vt:lpstr>
      <vt:lpstr>宋体</vt:lpstr>
      <vt:lpstr>Wingdings</vt:lpstr>
      <vt:lpstr>Arial</vt:lpstr>
      <vt:lpstr>微软雅黑</vt:lpstr>
      <vt:lpstr>汉仪旗黑KW 55S</vt:lpstr>
      <vt:lpstr>Wingdings</vt:lpstr>
      <vt:lpstr>Kingsoft Confetti</vt:lpstr>
      <vt:lpstr>汉仪书宋二KW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dcterms:created xsi:type="dcterms:W3CDTF">2025-06-14T04:58:25Z</dcterms:created>
  <dcterms:modified xsi:type="dcterms:W3CDTF">2025-06-14T04:58:25Z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wqlLaW5nc29mdCBQREYgdG8gV1BTIDEwMA</vt:lpwstr>
  </property>
  <property fmtid="{D5CDD505-2E9C-101B-9397-08002B2CF9AE}" pid="3" name="Created">
    <vt:filetime>2024-08-24T15:45:19Z</vt:filetime>
  </property>
  <property fmtid="{D5CDD505-2E9C-101B-9397-08002B2CF9AE}" pid="4" name="ICV">
    <vt:lpwstr>5D574F4D36C818EF71014D68C3868B98_42</vt:lpwstr>
  </property>
  <property fmtid="{D5CDD505-2E9C-101B-9397-08002B2CF9AE}" pid="5" name="KSOProductBuildVer">
    <vt:lpwstr>2052-12.9.0.21577</vt:lpwstr>
  </property>
</Properties>
</file>